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5"/>
  </p:notesMasterIdLst>
  <p:sldIdLst>
    <p:sldId id="256" r:id="rId5"/>
    <p:sldId id="276" r:id="rId6"/>
    <p:sldId id="277" r:id="rId7"/>
    <p:sldId id="260" r:id="rId8"/>
    <p:sldId id="273" r:id="rId9"/>
    <p:sldId id="261" r:id="rId10"/>
    <p:sldId id="262" r:id="rId11"/>
    <p:sldId id="270" r:id="rId12"/>
    <p:sldId id="275" r:id="rId13"/>
    <p:sldId id="272" r:id="rId14"/>
  </p:sldIdLst>
  <p:sldSz cx="18288000" cy="10287000"/>
  <p:notesSz cx="6858000" cy="9144000"/>
  <p:embeddedFontLst>
    <p:embeddedFont>
      <p:font typeface="Montserrat" pitchFamily="2" charset="77"/>
      <p:regular r:id="rId16"/>
      <p:bold r:id="rId17"/>
    </p:embeddedFont>
    <p:embeddedFont>
      <p:font typeface="Montserrat Bold" pitchFamily="2" charset="77"/>
      <p:regular r:id="rId18"/>
      <p:bold r:id="rId19"/>
    </p:embeddedFont>
    <p:embeddedFont>
      <p:font typeface="Montserrat Semi-Bold" pitchFamily="2" charset="77"/>
      <p:regular r:id="rId20"/>
      <p:bold r:id="rId21"/>
    </p:embeddedFont>
    <p:embeddedFont>
      <p:font typeface="Open Sans" panose="020B0606030504020204" pitchFamily="34" charset="0"/>
      <p:regular r:id="rId22"/>
    </p:embeddedFont>
    <p:embeddedFont>
      <p:font typeface="Open Sans Bold" pitchFamily="2" charset="0"/>
      <p:regular r:id="rId23"/>
      <p:bold r:id="rId24"/>
    </p:embeddedFont>
    <p:embeddedFont>
      <p:font typeface="Open Sans Medium" pitchFamily="2" charset="0"/>
      <p:regular r:id="rId25"/>
    </p:embeddedFont>
    <p:embeddedFont>
      <p:font typeface="Poppins Light" panose="00000400000000000000" pitchFamily="2" charset="77"/>
      <p:regular r:id="rId26"/>
      <p:italic r:id="rId27"/>
    </p:embeddedFont>
    <p:embeddedFont>
      <p:font typeface="Poppins Semi-Bold" pitchFamily="2" charset="77"/>
      <p:regular r:id="rId28"/>
      <p:bold r:id="rId29"/>
    </p:embeddedFont>
    <p:embeddedFont>
      <p:font typeface="Roboto" panose="02000000000000000000" pitchFamily="2" charset="0"/>
      <p:regular r:id="rId30"/>
      <p:bold r:id="rId31"/>
      <p:italic r:id="rId32"/>
    </p:embeddedFont>
    <p:embeddedFont>
      <p:font typeface="Roboto Slab" pitchFamily="2" charset="0"/>
      <p:regular r:id="rId33"/>
    </p:embeddedFont>
    <p:embeddedFont>
      <p:font typeface="Source Sans Pro" panose="020B0503030403020204" pitchFamily="3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BB4"/>
    <a:srgbClr val="396AB3"/>
    <a:srgbClr val="1D3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3F445A-F353-7EBC-EC9D-01FAA3458F92}" v="276" dt="2025-12-02T17:03:57.087"/>
    <p1510:client id="{803BC325-803C-F64C-8773-5CDCBBECFC63}" v="1" dt="2025-12-02T17:07:03.498"/>
    <p1510:client id="{96420BDC-68FE-A33F-4632-FA978F52A3BB}" v="6" dt="2025-12-01T21:10:54.115"/>
    <p1510:client id="{F17FB418-EC89-134D-10BD-61D3D72EEDE1}" v="3376" dt="2025-12-01T23:40:59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89" autoAdjust="0"/>
  </p:normalViewPr>
  <p:slideViewPr>
    <p:cSldViewPr>
      <p:cViewPr varScale="1">
        <p:scale>
          <a:sx n="80" d="100"/>
          <a:sy n="80" d="100"/>
        </p:scale>
        <p:origin x="8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microsoft.com/office/2015/10/relationships/revisionInfo" Target="revisionInfo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5A9FD-B557-4E00-945C-113D00537C1A}" type="datetimeFigureOut">
              <a:t>12/2/25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36E2A-0DDD-4B01-986D-93E65799A2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3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31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00F8D0F4-BF54-B270-01AE-BE577ABAC97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8676" cy="18678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7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784531"/>
            <a:ext cx="18288000" cy="4429689"/>
          </a:xfrm>
          <a:custGeom>
            <a:avLst/>
            <a:gdLst>
              <a:gd name="connsiteX0" fmla="*/ 0 w 12192000"/>
              <a:gd name="connsiteY0" fmla="*/ 0 h 2953126"/>
              <a:gd name="connsiteX1" fmla="*/ 12192000 w 12192000"/>
              <a:gd name="connsiteY1" fmla="*/ 0 h 2953126"/>
              <a:gd name="connsiteX2" fmla="*/ 12192000 w 12192000"/>
              <a:gd name="connsiteY2" fmla="*/ 2953126 h 2953126"/>
              <a:gd name="connsiteX3" fmla="*/ 0 w 12192000"/>
              <a:gd name="connsiteY3" fmla="*/ 2953126 h 295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53126">
                <a:moveTo>
                  <a:pt x="0" y="0"/>
                </a:moveTo>
                <a:lnTo>
                  <a:pt x="12192000" y="0"/>
                </a:lnTo>
                <a:lnTo>
                  <a:pt x="12192000" y="2953126"/>
                </a:lnTo>
                <a:lnTo>
                  <a:pt x="0" y="2953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3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tiff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5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.png"/><Relationship Id="rId10" Type="http://schemas.openxmlformats.org/officeDocument/2006/relationships/image" Target="../media/image12.svg"/><Relationship Id="rId19" Type="http://schemas.openxmlformats.org/officeDocument/2006/relationships/image" Target="../media/image21.jpe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94019" y="8620452"/>
            <a:ext cx="4963384" cy="895456"/>
          </a:xfrm>
          <a:custGeom>
            <a:avLst/>
            <a:gdLst/>
            <a:ahLst/>
            <a:cxnLst/>
            <a:rect l="l" t="t" r="r" b="b"/>
            <a:pathLst>
              <a:path w="4963384" h="895456">
                <a:moveTo>
                  <a:pt x="0" y="0"/>
                </a:moveTo>
                <a:lnTo>
                  <a:pt x="4963385" y="0"/>
                </a:lnTo>
                <a:lnTo>
                  <a:pt x="4963385" y="895456"/>
                </a:lnTo>
                <a:lnTo>
                  <a:pt x="0" y="895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142" y="0"/>
            <a:ext cx="18290142" cy="5143500"/>
            <a:chOff x="0" y="0"/>
            <a:chExt cx="4862312" cy="135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2312" cy="1354667"/>
            </a:xfrm>
            <a:custGeom>
              <a:avLst/>
              <a:gdLst/>
              <a:ahLst/>
              <a:cxnLst/>
              <a:rect l="l" t="t" r="r" b="b"/>
              <a:pathLst>
                <a:path w="4862312" h="1354667">
                  <a:moveTo>
                    <a:pt x="0" y="0"/>
                  </a:moveTo>
                  <a:lnTo>
                    <a:pt x="4862312" y="0"/>
                  </a:lnTo>
                  <a:lnTo>
                    <a:pt x="486231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D3E73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62312" cy="1411817"/>
            </a:xfrm>
            <a:prstGeom prst="rect">
              <a:avLst/>
            </a:prstGeom>
            <a:solidFill>
              <a:srgbClr val="3A6BB4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27491" y="7350828"/>
            <a:ext cx="3525817" cy="2526565"/>
          </a:xfrm>
          <a:custGeom>
            <a:avLst/>
            <a:gdLst/>
            <a:ahLst/>
            <a:cxnLst/>
            <a:rect l="l" t="t" r="r" b="b"/>
            <a:pathLst>
              <a:path w="3525817" h="2526565">
                <a:moveTo>
                  <a:pt x="0" y="0"/>
                </a:moveTo>
                <a:lnTo>
                  <a:pt x="3525817" y="0"/>
                </a:lnTo>
                <a:lnTo>
                  <a:pt x="3525817" y="2526565"/>
                </a:lnTo>
                <a:lnTo>
                  <a:pt x="0" y="2526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14499" y="3948480"/>
            <a:ext cx="10055675" cy="99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3"/>
              </a:lnSpc>
            </a:pPr>
            <a:r>
              <a:rPr lang="en-US" sz="725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Data Analyst Agent</a:t>
            </a:r>
            <a:endParaRPr lang="en-US" sz="7250" dirty="0">
              <a:solidFill>
                <a:schemeClr val="bg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0237" y="5253486"/>
            <a:ext cx="2118866" cy="44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9"/>
              </a:lnSpc>
            </a:pPr>
            <a:r>
              <a:rPr lang="en-US" sz="264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Dec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499" y="2893111"/>
            <a:ext cx="9759471" cy="95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44"/>
              </a:lnSpc>
            </a:pPr>
            <a:r>
              <a:rPr lang="en-US" sz="6850" b="1" dirty="0">
                <a:solidFill>
                  <a:schemeClr val="bg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Sleeman </a:t>
            </a:r>
            <a:endParaRPr lang="en-US" sz="6850" b="1" dirty="0">
              <a:solidFill>
                <a:schemeClr val="bg1"/>
              </a:solidFill>
              <a:latin typeface="Montserrat Bold"/>
              <a:ea typeface="Montserrat Bold"/>
              <a:cs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7A30EE-863C-9367-C2A0-A1B977D9169F}"/>
              </a:ext>
            </a:extLst>
          </p:cNvPr>
          <p:cNvSpPr/>
          <p:nvPr/>
        </p:nvSpPr>
        <p:spPr>
          <a:xfrm>
            <a:off x="-13447" y="-13447"/>
            <a:ext cx="18301447" cy="103138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651602" y="0"/>
            <a:ext cx="636398" cy="10287000"/>
            <a:chOff x="0" y="0"/>
            <a:chExt cx="167611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7611" cy="2709333"/>
            </a:xfrm>
            <a:custGeom>
              <a:avLst/>
              <a:gdLst/>
              <a:ahLst/>
              <a:cxnLst/>
              <a:rect l="l" t="t" r="r" b="b"/>
              <a:pathLst>
                <a:path w="167611" h="2709333">
                  <a:moveTo>
                    <a:pt x="0" y="0"/>
                  </a:moveTo>
                  <a:lnTo>
                    <a:pt x="167611" y="0"/>
                  </a:lnTo>
                  <a:lnTo>
                    <a:pt x="1676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761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201150"/>
            <a:ext cx="2651557" cy="321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7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www.reallygreatsite.com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7A7D58C-CEFA-AC43-47C3-984FEFF2849E}"/>
              </a:ext>
            </a:extLst>
          </p:cNvPr>
          <p:cNvSpPr txBox="1"/>
          <p:nvPr/>
        </p:nvSpPr>
        <p:spPr>
          <a:xfrm>
            <a:off x="1028700" y="1657350"/>
            <a:ext cx="6998047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50" b="1" dirty="0">
                <a:solidFill>
                  <a:srgbClr val="FFFFFF"/>
                </a:solidFill>
                <a:latin typeface="Montserrat Semi-Bold"/>
                <a:sym typeface="Montserrat Semi-Bold"/>
              </a:rPr>
              <a:t>Available dates</a:t>
            </a:r>
            <a:endParaRPr lang="en-US" dirty="0"/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CDC7F422-71B4-ECD6-CF1F-259EA64C6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411057"/>
              </p:ext>
            </p:extLst>
          </p:nvPr>
        </p:nvGraphicFramePr>
        <p:xfrm>
          <a:off x="940300" y="3214122"/>
          <a:ext cx="16407400" cy="4658748"/>
        </p:xfrm>
        <a:graphic>
          <a:graphicData uri="http://schemas.openxmlformats.org/drawingml/2006/table">
            <a:tbl>
              <a:tblPr/>
              <a:tblGrid>
                <a:gridCol w="410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6811">
                <a:tc>
                  <a:txBody>
                    <a:bodyPr/>
                    <a:lstStyle/>
                    <a:p>
                      <a:pPr lvl="0" algn="ctr">
                        <a:lnSpc>
                          <a:spcPts val="2519"/>
                        </a:lnSpc>
                        <a:buNone/>
                        <a:defRPr/>
                      </a:pPr>
                      <a:r>
                        <a:rPr lang="en-US" sz="1750" b="1" dirty="0">
                          <a:solidFill>
                            <a:srgbClr val="1D3E73"/>
                          </a:solidFill>
                          <a:latin typeface="Open Sans Medium"/>
                          <a:ea typeface="Open Sans Medium"/>
                          <a:cs typeface="Open Sans Medium"/>
                        </a:rPr>
                        <a:t>February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19"/>
                        </a:lnSpc>
                        <a:buNone/>
                        <a:defRPr/>
                      </a:pPr>
                      <a:r>
                        <a:rPr lang="en-US" sz="1750" b="1" dirty="0">
                          <a:solidFill>
                            <a:srgbClr val="1D3E73"/>
                          </a:solidFill>
                          <a:latin typeface="Open Sans Medium"/>
                          <a:ea typeface="Open Sans Medium"/>
                          <a:cs typeface="Open Sans Medium"/>
                        </a:rPr>
                        <a:t>March</a:t>
                      </a:r>
                      <a:endParaRPr lang="en-US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2519"/>
                        </a:lnSpc>
                        <a:buNone/>
                        <a:defRPr/>
                      </a:pPr>
                      <a:r>
                        <a:rPr lang="en-US" sz="1750" b="1" dirty="0">
                          <a:solidFill>
                            <a:srgbClr val="1D3E73"/>
                          </a:solidFill>
                          <a:latin typeface="Open Sans Medium"/>
                          <a:ea typeface="Open Sans Medium"/>
                          <a:cs typeface="Open Sans Medium"/>
                        </a:rPr>
                        <a:t>April</a:t>
                      </a:r>
                      <a:endParaRPr lang="en-US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50" b="1" dirty="0">
                          <a:solidFill>
                            <a:srgbClr val="1D3E73"/>
                          </a:solidFill>
                          <a:latin typeface="Open Sans Medium"/>
                          <a:ea typeface="Open Sans Medium"/>
                          <a:cs typeface="Open Sans Medium"/>
                        </a:rPr>
                        <a:t>May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811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811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693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811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811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b="1" dirty="0">
                        <a:solidFill>
                          <a:srgbClr val="FFFFFF"/>
                        </a:solidFill>
                        <a:latin typeface="Open Sans Bold"/>
                        <a:ea typeface="Open Sans Bold"/>
                        <a:cs typeface="Open Sans Bold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750" b="1" dirty="0">
                        <a:solidFill>
                          <a:srgbClr val="FFFFFF"/>
                        </a:solidFill>
                        <a:latin typeface="Open Sans Bold"/>
                        <a:ea typeface="Open Sans Bold"/>
                        <a:cs typeface="Open Sans Bold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EB4C80F-EF29-4233-8537-C1C116356FA9}"/>
              </a:ext>
            </a:extLst>
          </p:cNvPr>
          <p:cNvSpPr/>
          <p:nvPr/>
        </p:nvSpPr>
        <p:spPr>
          <a:xfrm>
            <a:off x="3819759" y="880989"/>
            <a:ext cx="11998343" cy="17587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371384">
              <a:lnSpc>
                <a:spcPct val="150000"/>
              </a:lnSpc>
            </a:pPr>
            <a:r>
              <a:rPr lang="en-US" sz="1800" dirty="0">
                <a:solidFill>
                  <a:srgbClr val="3F3F3F">
                    <a:lumMod val="60000"/>
                    <a:lumOff val="40000"/>
                  </a:srgbClr>
                </a:solidFill>
                <a:latin typeface="Poppins Light"/>
              </a:rPr>
              <a:t>Our mission is to provide the best advice, products and services to enable our customers turn data into information, enhance it with AI and make great decisions. </a:t>
            </a:r>
            <a:endParaRPr lang="en-CA" sz="1800" dirty="0">
              <a:solidFill>
                <a:srgbClr val="3F3F3F">
                  <a:lumMod val="60000"/>
                  <a:lumOff val="40000"/>
                </a:srgbClr>
              </a:solidFill>
              <a:latin typeface="Poppins Light"/>
            </a:endParaRPr>
          </a:p>
          <a:p>
            <a:pPr algn="just" defTabSz="1371384">
              <a:lnSpc>
                <a:spcPct val="150000"/>
              </a:lnSpc>
            </a:pPr>
            <a:endParaRPr lang="en-CA" sz="1800" dirty="0">
              <a:solidFill>
                <a:srgbClr val="3F3F3F">
                  <a:lumMod val="60000"/>
                  <a:lumOff val="40000"/>
                </a:srgbClr>
              </a:solidFill>
              <a:latin typeface="Poppins Light"/>
            </a:endParaRPr>
          </a:p>
          <a:p>
            <a:pPr algn="just" defTabSz="1371384">
              <a:lnSpc>
                <a:spcPct val="150000"/>
              </a:lnSpc>
            </a:pPr>
            <a:endParaRPr lang="en-US" sz="1800" dirty="0">
              <a:solidFill>
                <a:srgbClr val="3F3F3F">
                  <a:lumMod val="60000"/>
                  <a:lumOff val="40000"/>
                </a:srgbClr>
              </a:solidFill>
              <a:latin typeface="Poppins Light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BF05952-A49E-4D39-B97A-412B08B2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895" y="2309406"/>
            <a:ext cx="473154" cy="6043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D2ED768-C18E-41BE-95BC-CFFF550C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540" y="2309406"/>
            <a:ext cx="473154" cy="6043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5E1016C-7430-448E-AB18-EF2F8FE6EA66}"/>
              </a:ext>
            </a:extLst>
          </p:cNvPr>
          <p:cNvSpPr txBox="1"/>
          <p:nvPr/>
        </p:nvSpPr>
        <p:spPr>
          <a:xfrm>
            <a:off x="8075816" y="2283158"/>
            <a:ext cx="26362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384"/>
            <a:r>
              <a:rPr lang="en-US" sz="1800" b="1" dirty="0">
                <a:solidFill>
                  <a:srgbClr val="24292E"/>
                </a:solidFill>
                <a:latin typeface="-apple-system"/>
              </a:rPr>
              <a:t>United States </a:t>
            </a:r>
          </a:p>
          <a:p>
            <a:pPr defTabSz="1371384"/>
            <a:r>
              <a:rPr lang="en-US" sz="1800" dirty="0">
                <a:solidFill>
                  <a:srgbClr val="24292E"/>
                </a:solidFill>
                <a:latin typeface="-apple-system"/>
              </a:rPr>
              <a:t>Headquarters: Miami</a:t>
            </a:r>
          </a:p>
          <a:p>
            <a:pPr defTabSz="1371384"/>
            <a:endParaRPr lang="en-US" sz="2700" dirty="0">
              <a:solidFill>
                <a:srgbClr val="24292E"/>
              </a:solidFill>
              <a:latin typeface="-apple-system"/>
            </a:endParaRPr>
          </a:p>
          <a:p>
            <a:pPr defTabSz="1371384"/>
            <a:endParaRPr lang="en-US" sz="27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75968B-A371-4BE1-9317-AB7FB69A697E}"/>
              </a:ext>
            </a:extLst>
          </p:cNvPr>
          <p:cNvSpPr txBox="1"/>
          <p:nvPr/>
        </p:nvSpPr>
        <p:spPr>
          <a:xfrm>
            <a:off x="11532393" y="2309405"/>
            <a:ext cx="40709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384"/>
            <a:r>
              <a:rPr lang="en-US" sz="1800" b="1" dirty="0">
                <a:solidFill>
                  <a:srgbClr val="24292E"/>
                </a:solidFill>
                <a:latin typeface="-apple-system"/>
              </a:rPr>
              <a:t>South America </a:t>
            </a:r>
          </a:p>
          <a:p>
            <a:pPr defTabSz="1371384"/>
            <a:r>
              <a:rPr lang="en-US" sz="1800" dirty="0">
                <a:solidFill>
                  <a:srgbClr val="24292E"/>
                </a:solidFill>
                <a:latin typeface="-apple-system"/>
              </a:rPr>
              <a:t>Headquarters: Colombia</a:t>
            </a:r>
          </a:p>
          <a:p>
            <a:pPr defTabSz="1371384"/>
            <a:endParaRPr lang="en-US" sz="2700" dirty="0">
              <a:solidFill>
                <a:srgbClr val="24292E"/>
              </a:solidFill>
              <a:latin typeface="-apple-system"/>
            </a:endParaRPr>
          </a:p>
          <a:p>
            <a:pPr defTabSz="1371384"/>
            <a:endParaRPr lang="en-US" sz="27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0D668D-1673-4D5E-BBAE-BDE800DB5EA4}"/>
              </a:ext>
            </a:extLst>
          </p:cNvPr>
          <p:cNvSpPr/>
          <p:nvPr/>
        </p:nvSpPr>
        <p:spPr>
          <a:xfrm>
            <a:off x="14890296" y="3512524"/>
            <a:ext cx="2705919" cy="801293"/>
          </a:xfrm>
          <a:prstGeom prst="rect">
            <a:avLst/>
          </a:prstGeom>
          <a:solidFill>
            <a:srgbClr val="11B5B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4355978-058D-4101-A4D1-6BAAC0952A21}"/>
              </a:ext>
            </a:extLst>
          </p:cNvPr>
          <p:cNvSpPr/>
          <p:nvPr/>
        </p:nvSpPr>
        <p:spPr>
          <a:xfrm>
            <a:off x="15649369" y="3396275"/>
            <a:ext cx="392668" cy="197503"/>
          </a:xfrm>
          <a:prstGeom prst="roundRect">
            <a:avLst/>
          </a:prstGeom>
          <a:solidFill>
            <a:srgbClr val="11B5B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F0CB48F-C53C-419C-B900-F7AF90D8F2FE}"/>
              </a:ext>
            </a:extLst>
          </p:cNvPr>
          <p:cNvSpPr/>
          <p:nvPr/>
        </p:nvSpPr>
        <p:spPr>
          <a:xfrm>
            <a:off x="16684071" y="3389698"/>
            <a:ext cx="392668" cy="197503"/>
          </a:xfrm>
          <a:prstGeom prst="roundRect">
            <a:avLst/>
          </a:prstGeom>
          <a:solidFill>
            <a:srgbClr val="11B5B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F529DC-22D3-4D42-B25D-51DFD8705F29}"/>
              </a:ext>
            </a:extLst>
          </p:cNvPr>
          <p:cNvSpPr/>
          <p:nvPr/>
        </p:nvSpPr>
        <p:spPr>
          <a:xfrm>
            <a:off x="14909365" y="4556094"/>
            <a:ext cx="2705919" cy="801293"/>
          </a:xfrm>
          <a:prstGeom prst="rect">
            <a:avLst/>
          </a:prstGeom>
          <a:solidFill>
            <a:srgbClr val="1D95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19187EE-6AE4-4483-A493-335D14DB71E8}"/>
              </a:ext>
            </a:extLst>
          </p:cNvPr>
          <p:cNvSpPr/>
          <p:nvPr/>
        </p:nvSpPr>
        <p:spPr>
          <a:xfrm>
            <a:off x="15668440" y="4439844"/>
            <a:ext cx="392668" cy="197503"/>
          </a:xfrm>
          <a:prstGeom prst="roundRect">
            <a:avLst/>
          </a:prstGeom>
          <a:solidFill>
            <a:srgbClr val="1D95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4E4A726-5443-4C92-88AC-91D3D7E48A56}"/>
              </a:ext>
            </a:extLst>
          </p:cNvPr>
          <p:cNvSpPr/>
          <p:nvPr/>
        </p:nvSpPr>
        <p:spPr>
          <a:xfrm>
            <a:off x="16703142" y="4433268"/>
            <a:ext cx="392668" cy="197503"/>
          </a:xfrm>
          <a:prstGeom prst="roundRect">
            <a:avLst/>
          </a:prstGeom>
          <a:solidFill>
            <a:srgbClr val="1D95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7164A1-EA3F-410C-8ACF-07302C0B2AFE}"/>
              </a:ext>
            </a:extLst>
          </p:cNvPr>
          <p:cNvSpPr txBox="1"/>
          <p:nvPr/>
        </p:nvSpPr>
        <p:spPr>
          <a:xfrm>
            <a:off x="15818102" y="3618074"/>
            <a:ext cx="1575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r>
              <a:rPr lang="en-US" sz="15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150+ Clients Served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307B4B4-1E76-4E7D-9927-F57E4BA2BE33}"/>
              </a:ext>
            </a:extLst>
          </p:cNvPr>
          <p:cNvSpPr/>
          <p:nvPr/>
        </p:nvSpPr>
        <p:spPr>
          <a:xfrm>
            <a:off x="14909365" y="5616703"/>
            <a:ext cx="2705919" cy="801293"/>
          </a:xfrm>
          <a:prstGeom prst="rect">
            <a:avLst/>
          </a:prstGeom>
          <a:solidFill>
            <a:srgbClr val="2A75C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 dirty="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26E302E3-ACF3-4F10-84FA-7FB87F56F192}"/>
              </a:ext>
            </a:extLst>
          </p:cNvPr>
          <p:cNvSpPr/>
          <p:nvPr/>
        </p:nvSpPr>
        <p:spPr>
          <a:xfrm>
            <a:off x="15668440" y="5500453"/>
            <a:ext cx="392668" cy="197503"/>
          </a:xfrm>
          <a:prstGeom prst="roundRect">
            <a:avLst/>
          </a:prstGeom>
          <a:solidFill>
            <a:srgbClr val="2A75C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5A8C9A9-9B82-49B2-B5C2-6F0375B263E9}"/>
              </a:ext>
            </a:extLst>
          </p:cNvPr>
          <p:cNvSpPr/>
          <p:nvPr/>
        </p:nvSpPr>
        <p:spPr>
          <a:xfrm>
            <a:off x="16703142" y="5493877"/>
            <a:ext cx="392668" cy="197503"/>
          </a:xfrm>
          <a:prstGeom prst="roundRect">
            <a:avLst/>
          </a:prstGeom>
          <a:solidFill>
            <a:srgbClr val="2A75C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CA147DC-56BB-4FA9-8621-998EF2B85304}"/>
              </a:ext>
            </a:extLst>
          </p:cNvPr>
          <p:cNvSpPr/>
          <p:nvPr/>
        </p:nvSpPr>
        <p:spPr>
          <a:xfrm>
            <a:off x="14909365" y="6665757"/>
            <a:ext cx="2705919" cy="801293"/>
          </a:xfrm>
          <a:prstGeom prst="rect">
            <a:avLst/>
          </a:prstGeom>
          <a:solidFill>
            <a:srgbClr val="415CC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479E2C8-13A0-4262-92F8-9F5D6599674A}"/>
              </a:ext>
            </a:extLst>
          </p:cNvPr>
          <p:cNvSpPr/>
          <p:nvPr/>
        </p:nvSpPr>
        <p:spPr>
          <a:xfrm>
            <a:off x="15668440" y="6549507"/>
            <a:ext cx="392668" cy="197503"/>
          </a:xfrm>
          <a:prstGeom prst="roundRect">
            <a:avLst/>
          </a:prstGeom>
          <a:solidFill>
            <a:srgbClr val="415CC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9FB9075-3E8C-4AC6-866F-1135F29B36DE}"/>
              </a:ext>
            </a:extLst>
          </p:cNvPr>
          <p:cNvSpPr/>
          <p:nvPr/>
        </p:nvSpPr>
        <p:spPr>
          <a:xfrm>
            <a:off x="16703142" y="6542931"/>
            <a:ext cx="392668" cy="197503"/>
          </a:xfrm>
          <a:prstGeom prst="roundRect">
            <a:avLst/>
          </a:prstGeom>
          <a:solidFill>
            <a:srgbClr val="415CC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F8C442-6CEC-4FE0-A21B-4B1005E43DAB}"/>
              </a:ext>
            </a:extLst>
          </p:cNvPr>
          <p:cNvSpPr txBox="1"/>
          <p:nvPr/>
        </p:nvSpPr>
        <p:spPr>
          <a:xfrm>
            <a:off x="15845704" y="6649649"/>
            <a:ext cx="158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r>
              <a:rPr lang="en-US" sz="15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Technology Partnerships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1D2B320-777D-40CC-82A3-0681DBDAEAD2}"/>
              </a:ext>
            </a:extLst>
          </p:cNvPr>
          <p:cNvSpPr/>
          <p:nvPr/>
        </p:nvSpPr>
        <p:spPr>
          <a:xfrm>
            <a:off x="14903521" y="2437926"/>
            <a:ext cx="2705919" cy="8012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642CDF0-5AE5-451D-B50C-B77E4E68E713}"/>
              </a:ext>
            </a:extLst>
          </p:cNvPr>
          <p:cNvSpPr/>
          <p:nvPr/>
        </p:nvSpPr>
        <p:spPr>
          <a:xfrm>
            <a:off x="15662595" y="2321677"/>
            <a:ext cx="392668" cy="19750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668DD70-0D6B-4E9A-9483-C613925E3B09}"/>
              </a:ext>
            </a:extLst>
          </p:cNvPr>
          <p:cNvSpPr/>
          <p:nvPr/>
        </p:nvSpPr>
        <p:spPr>
          <a:xfrm>
            <a:off x="16697297" y="2315100"/>
            <a:ext cx="392668" cy="19750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1ACD0E4-F8C7-4A33-9F96-63260A3552D9}"/>
              </a:ext>
            </a:extLst>
          </p:cNvPr>
          <p:cNvSpPr txBox="1"/>
          <p:nvPr/>
        </p:nvSpPr>
        <p:spPr>
          <a:xfrm>
            <a:off x="15592271" y="2557265"/>
            <a:ext cx="1942538" cy="56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r>
              <a:rPr lang="en-US" sz="1544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Years </a:t>
            </a:r>
            <a:r>
              <a:rPr lang="en-US" sz="15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Operation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9F88617-075D-4D1E-9EFF-FCD786C2E388}"/>
              </a:ext>
            </a:extLst>
          </p:cNvPr>
          <p:cNvSpPr/>
          <p:nvPr/>
        </p:nvSpPr>
        <p:spPr>
          <a:xfrm>
            <a:off x="14914975" y="7688743"/>
            <a:ext cx="2705919" cy="801293"/>
          </a:xfrm>
          <a:prstGeom prst="rect">
            <a:avLst/>
          </a:prstGeom>
          <a:solidFill>
            <a:srgbClr val="655D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10FCA3D-844C-429E-8210-7B3C45AA0EC1}"/>
              </a:ext>
            </a:extLst>
          </p:cNvPr>
          <p:cNvSpPr/>
          <p:nvPr/>
        </p:nvSpPr>
        <p:spPr>
          <a:xfrm>
            <a:off x="15674050" y="7532549"/>
            <a:ext cx="392668" cy="197503"/>
          </a:xfrm>
          <a:prstGeom prst="roundRect">
            <a:avLst/>
          </a:prstGeom>
          <a:solidFill>
            <a:srgbClr val="655D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A7A7E91-7CCA-455E-B606-CF5DFE246138}"/>
              </a:ext>
            </a:extLst>
          </p:cNvPr>
          <p:cNvSpPr/>
          <p:nvPr/>
        </p:nvSpPr>
        <p:spPr>
          <a:xfrm>
            <a:off x="16708752" y="7525973"/>
            <a:ext cx="392668" cy="197503"/>
          </a:xfrm>
          <a:prstGeom prst="roundRect">
            <a:avLst/>
          </a:prstGeom>
          <a:solidFill>
            <a:srgbClr val="655D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55" tIns="51428" rIns="102855" bIns="5142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endParaRPr lang="en-US" sz="2700">
              <a:solidFill>
                <a:prstClr val="white"/>
              </a:solidFill>
              <a:latin typeface="Poppins Ligh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C860A2F-F6D4-4808-8AB5-F9F805F9BF8C}"/>
              </a:ext>
            </a:extLst>
          </p:cNvPr>
          <p:cNvSpPr txBox="1"/>
          <p:nvPr/>
        </p:nvSpPr>
        <p:spPr>
          <a:xfrm>
            <a:off x="15759976" y="4758510"/>
            <a:ext cx="18746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r>
              <a:rPr lang="en-US" sz="15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400+ BI Projects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5EC4056-8474-4A98-9B8D-E5D2AE68F345}"/>
              </a:ext>
            </a:extLst>
          </p:cNvPr>
          <p:cNvSpPr txBox="1"/>
          <p:nvPr/>
        </p:nvSpPr>
        <p:spPr>
          <a:xfrm>
            <a:off x="15771132" y="7805388"/>
            <a:ext cx="1888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r>
              <a:rPr lang="en-US" sz="15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Years with Longest Customer </a:t>
            </a:r>
          </a:p>
        </p:txBody>
      </p:sp>
      <p:pic>
        <p:nvPicPr>
          <p:cNvPr id="100" name="Graphic 99" descr="Database">
            <a:extLst>
              <a:ext uri="{FF2B5EF4-FFF2-40B4-BE49-F238E27FC236}">
                <a16:creationId xmlns:a16="http://schemas.microsoft.com/office/drawing/2014/main" id="{63113BEB-5FED-4D54-BAEF-F8463671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32018" y="7670391"/>
            <a:ext cx="741289" cy="741289"/>
          </a:xfrm>
          <a:prstGeom prst="rect">
            <a:avLst/>
          </a:prstGeom>
        </p:spPr>
      </p:pic>
      <p:pic>
        <p:nvPicPr>
          <p:cNvPr id="102" name="Graphic 101" descr="Network outline">
            <a:extLst>
              <a:ext uri="{FF2B5EF4-FFF2-40B4-BE49-F238E27FC236}">
                <a16:creationId xmlns:a16="http://schemas.microsoft.com/office/drawing/2014/main" id="{7BB7EFE2-F1CC-4D74-928C-D4678BAD9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25531" y="6628265"/>
            <a:ext cx="839244" cy="839244"/>
          </a:xfrm>
          <a:prstGeom prst="rect">
            <a:avLst/>
          </a:prstGeom>
        </p:spPr>
      </p:pic>
      <p:pic>
        <p:nvPicPr>
          <p:cNvPr id="104" name="Graphic 103" descr="Venn diagram outline">
            <a:extLst>
              <a:ext uri="{FF2B5EF4-FFF2-40B4-BE49-F238E27FC236}">
                <a16:creationId xmlns:a16="http://schemas.microsoft.com/office/drawing/2014/main" id="{CDE61687-2A00-429A-9911-0B446F14AA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21622" y="5581738"/>
            <a:ext cx="843642" cy="843642"/>
          </a:xfrm>
          <a:prstGeom prst="rect">
            <a:avLst/>
          </a:prstGeom>
        </p:spPr>
      </p:pic>
      <p:pic>
        <p:nvPicPr>
          <p:cNvPr id="106" name="Graphic 105" descr="Bar graph with upward trend outline">
            <a:extLst>
              <a:ext uri="{FF2B5EF4-FFF2-40B4-BE49-F238E27FC236}">
                <a16:creationId xmlns:a16="http://schemas.microsoft.com/office/drawing/2014/main" id="{43D5C603-374A-41C0-AB09-C05E2E5B2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18501" y="4583606"/>
            <a:ext cx="750372" cy="750372"/>
          </a:xfrm>
          <a:prstGeom prst="rect">
            <a:avLst/>
          </a:prstGeom>
        </p:spPr>
      </p:pic>
      <p:pic>
        <p:nvPicPr>
          <p:cNvPr id="110" name="Graphic 109" descr="Settings with solid fill">
            <a:extLst>
              <a:ext uri="{FF2B5EF4-FFF2-40B4-BE49-F238E27FC236}">
                <a16:creationId xmlns:a16="http://schemas.microsoft.com/office/drawing/2014/main" id="{8921CC4F-97BF-4936-AB8D-81FAC002A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89510" y="3514226"/>
            <a:ext cx="800300" cy="8003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B8B279C2-CD3E-4ADA-9848-CB98DB7C67FB}"/>
              </a:ext>
            </a:extLst>
          </p:cNvPr>
          <p:cNvSpPr txBox="1"/>
          <p:nvPr/>
        </p:nvSpPr>
        <p:spPr>
          <a:xfrm>
            <a:off x="15255452" y="8901484"/>
            <a:ext cx="2705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3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 Design &amp; Technology Selection</a:t>
            </a:r>
          </a:p>
        </p:txBody>
      </p:sp>
      <p:pic>
        <p:nvPicPr>
          <p:cNvPr id="94" name="Graphic 93" descr="Programmer male outline">
            <a:extLst>
              <a:ext uri="{FF2B5EF4-FFF2-40B4-BE49-F238E27FC236}">
                <a16:creationId xmlns:a16="http://schemas.microsoft.com/office/drawing/2014/main" id="{E358D75F-4F6E-4BF0-B629-118917329B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992030" y="2401534"/>
            <a:ext cx="790068" cy="79006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D8359EB-733E-470A-A7C1-C09A846D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35" y="2309406"/>
            <a:ext cx="473154" cy="604341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16E62F03-1124-4123-85DA-0AE9919C368D}"/>
              </a:ext>
            </a:extLst>
          </p:cNvPr>
          <p:cNvSpPr txBox="1"/>
          <p:nvPr/>
        </p:nvSpPr>
        <p:spPr>
          <a:xfrm>
            <a:off x="4435556" y="2283158"/>
            <a:ext cx="26362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384"/>
            <a:r>
              <a:rPr lang="en-US" sz="1800" b="1" dirty="0">
                <a:solidFill>
                  <a:srgbClr val="24292E"/>
                </a:solidFill>
                <a:latin typeface="-apple-system"/>
              </a:rPr>
              <a:t>Canada</a:t>
            </a:r>
          </a:p>
          <a:p>
            <a:pPr defTabSz="1371384"/>
            <a:r>
              <a:rPr lang="en-US" sz="1800" dirty="0">
                <a:solidFill>
                  <a:srgbClr val="24292E"/>
                </a:solidFill>
                <a:latin typeface="-apple-system"/>
              </a:rPr>
              <a:t>Headquarters: Toronto </a:t>
            </a:r>
          </a:p>
          <a:p>
            <a:pPr defTabSz="1371384"/>
            <a:endParaRPr lang="en-US" sz="2700" dirty="0">
              <a:solidFill>
                <a:srgbClr val="24292E"/>
              </a:solidFill>
              <a:latin typeface="-apple-system"/>
            </a:endParaRPr>
          </a:p>
          <a:p>
            <a:pPr defTabSz="1371384"/>
            <a:endParaRPr lang="en-US" sz="27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825CDB-34AF-4812-A0EE-3CA510B5E7E0}"/>
              </a:ext>
            </a:extLst>
          </p:cNvPr>
          <p:cNvSpPr txBox="1"/>
          <p:nvPr/>
        </p:nvSpPr>
        <p:spPr>
          <a:xfrm>
            <a:off x="15646151" y="5613250"/>
            <a:ext cx="18886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71384"/>
            <a:r>
              <a:rPr lang="en-US" sz="15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Products in the Microsoft Marketplace</a:t>
            </a:r>
          </a:p>
        </p:txBody>
      </p:sp>
      <p:pic>
        <p:nvPicPr>
          <p:cNvPr id="2" name="Picture 2" descr="Tarsus on Demand plugs local Azure skills gap with Microsoft Gold Partner  Certification - tarsus.today">
            <a:extLst>
              <a:ext uri="{FF2B5EF4-FFF2-40B4-BE49-F238E27FC236}">
                <a16:creationId xmlns:a16="http://schemas.microsoft.com/office/drawing/2014/main" id="{52CAA2AA-C6CC-1630-EE4A-B96750C12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239" y="9236731"/>
            <a:ext cx="1923675" cy="86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9F666-0976-F990-1FF4-0DB895EBC0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6248" y="9236731"/>
            <a:ext cx="1042011" cy="955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067BFC-6718-B43E-94A9-1F9B375789CD}"/>
              </a:ext>
            </a:extLst>
          </p:cNvPr>
          <p:cNvSpPr txBox="1"/>
          <p:nvPr/>
        </p:nvSpPr>
        <p:spPr>
          <a:xfrm>
            <a:off x="56561" y="9413431"/>
            <a:ext cx="3122191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9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97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396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8994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791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5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390" algn="l" defTabSz="1371597" rtl="0" eaLnBrk="1" latinLnBrk="0" hangingPunct="1">
              <a:defRPr sz="26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CA" sz="1765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Industry Leading Partnerships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1DDA43-E961-D72F-3ACB-8AE78AB38C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19894" y="9331198"/>
            <a:ext cx="2448596" cy="673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2A2220-894E-7F2E-4812-4EA9258757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10731" y="9233918"/>
            <a:ext cx="2217768" cy="766349"/>
          </a:xfrm>
          <a:prstGeom prst="rect">
            <a:avLst/>
          </a:prstGeom>
        </p:spPr>
      </p:pic>
      <p:pic>
        <p:nvPicPr>
          <p:cNvPr id="9" name="Picture 8" descr="Image result for qlik logo">
            <a:extLst>
              <a:ext uri="{FF2B5EF4-FFF2-40B4-BE49-F238E27FC236}">
                <a16:creationId xmlns:a16="http://schemas.microsoft.com/office/drawing/2014/main" id="{E014731E-D804-D9FA-9F05-592BDAD8AC29}"/>
              </a:ext>
            </a:extLst>
          </p:cNvPr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938" y="9387538"/>
            <a:ext cx="1615823" cy="51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D9F36E1-4C09-2E2F-1AF8-B20BE7CC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222" y="9109615"/>
            <a:ext cx="1818467" cy="101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alend">
            <a:extLst>
              <a:ext uri="{FF2B5EF4-FFF2-40B4-BE49-F238E27FC236}">
                <a16:creationId xmlns:a16="http://schemas.microsoft.com/office/drawing/2014/main" id="{4DDFC1D9-049E-9B6C-EB1B-D03242D5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230" y="9401518"/>
            <a:ext cx="1575764" cy="47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2F89ABAF-497C-4A01-265B-43BE652E983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4370" y="3568190"/>
            <a:ext cx="12266609" cy="4748156"/>
          </a:xfrm>
          <a:prstGeom prst="rect">
            <a:avLst/>
          </a:prstGeom>
          <a:ln w="12700">
            <a:solidFill>
              <a:srgbClr val="066DA5"/>
            </a:solidFill>
          </a:ln>
        </p:spPr>
      </p:pic>
      <p:sp>
        <p:nvSpPr>
          <p:cNvPr id="5" name="Freeform 2" descr="A black and white letter&#10;&#10;AI-generated content may be incorrect.">
            <a:extLst>
              <a:ext uri="{FF2B5EF4-FFF2-40B4-BE49-F238E27FC236}">
                <a16:creationId xmlns:a16="http://schemas.microsoft.com/office/drawing/2014/main" id="{3EDDAC4A-24A3-A32F-0C08-E1F7D24A456A}"/>
              </a:ext>
            </a:extLst>
          </p:cNvPr>
          <p:cNvSpPr/>
          <p:nvPr/>
        </p:nvSpPr>
        <p:spPr>
          <a:xfrm>
            <a:off x="49631" y="1762452"/>
            <a:ext cx="3406047" cy="752581"/>
          </a:xfrm>
          <a:custGeom>
            <a:avLst/>
            <a:gdLst/>
            <a:ahLst/>
            <a:cxnLst/>
            <a:rect l="l" t="t" r="r" b="b"/>
            <a:pathLst>
              <a:path w="4963384" h="895456">
                <a:moveTo>
                  <a:pt x="0" y="0"/>
                </a:moveTo>
                <a:lnTo>
                  <a:pt x="4963385" y="0"/>
                </a:lnTo>
                <a:lnTo>
                  <a:pt x="4963385" y="895456"/>
                </a:lnTo>
                <a:lnTo>
                  <a:pt x="0" y="89545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close up of a logo&#10;&#10;AI-generated content may be incorrect.">
            <a:extLst>
              <a:ext uri="{FF2B5EF4-FFF2-40B4-BE49-F238E27FC236}">
                <a16:creationId xmlns:a16="http://schemas.microsoft.com/office/drawing/2014/main" id="{550CF1AA-8268-C6FF-39E7-D4759EAED7D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95587" y="4615702"/>
            <a:ext cx="1186143" cy="7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7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87DA0A-C054-A984-1D46-107FAA7CD08C}"/>
              </a:ext>
            </a:extLst>
          </p:cNvPr>
          <p:cNvSpPr/>
          <p:nvPr/>
        </p:nvSpPr>
        <p:spPr>
          <a:xfrm>
            <a:off x="-13447" y="-13447"/>
            <a:ext cx="18301447" cy="103138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725E0FCF-5DE3-1E87-116D-AE7C8C3DB51D}"/>
              </a:ext>
            </a:extLst>
          </p:cNvPr>
          <p:cNvGrpSpPr/>
          <p:nvPr/>
        </p:nvGrpSpPr>
        <p:grpSpPr>
          <a:xfrm>
            <a:off x="2558498" y="2267578"/>
            <a:ext cx="3099146" cy="3016693"/>
            <a:chOff x="0" y="0"/>
            <a:chExt cx="4132194" cy="4022257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BE241729-8D26-257A-E106-E0C69711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237" r="3237"/>
            <a:stretch>
              <a:fillRect/>
            </a:stretch>
          </p:blipFill>
          <p:spPr>
            <a:xfrm>
              <a:off x="0" y="0"/>
              <a:ext cx="4132194" cy="4022257"/>
            </a:xfrm>
            <a:prstGeom prst="rect">
              <a:avLst/>
            </a:prstGeom>
          </p:spPr>
        </p:pic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C9F9C20C-A1B7-976E-0DDE-9552316A8265}"/>
              </a:ext>
            </a:extLst>
          </p:cNvPr>
          <p:cNvGrpSpPr/>
          <p:nvPr/>
        </p:nvGrpSpPr>
        <p:grpSpPr>
          <a:xfrm>
            <a:off x="7581911" y="2267578"/>
            <a:ext cx="3099146" cy="3016693"/>
            <a:chOff x="0" y="0"/>
            <a:chExt cx="4132194" cy="4022257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277382A9-E6B6-92FE-E385-225093856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93" r="3093"/>
            <a:stretch>
              <a:fillRect/>
            </a:stretch>
          </p:blipFill>
          <p:spPr>
            <a:xfrm>
              <a:off x="0" y="0"/>
              <a:ext cx="4132194" cy="4022257"/>
            </a:xfrm>
            <a:prstGeom prst="rect">
              <a:avLst/>
            </a:prstGeom>
          </p:spPr>
        </p:pic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D44A6665-DA18-345B-7646-3EDB24593813}"/>
              </a:ext>
            </a:extLst>
          </p:cNvPr>
          <p:cNvGrpSpPr/>
          <p:nvPr/>
        </p:nvGrpSpPr>
        <p:grpSpPr>
          <a:xfrm>
            <a:off x="12630357" y="2267578"/>
            <a:ext cx="3099146" cy="3016693"/>
            <a:chOff x="0" y="0"/>
            <a:chExt cx="4132194" cy="4022257"/>
          </a:xfrm>
        </p:grpSpPr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0931E977-A0CB-6047-469B-957D94D00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316" r="24316"/>
            <a:stretch>
              <a:fillRect/>
            </a:stretch>
          </p:blipFill>
          <p:spPr>
            <a:xfrm>
              <a:off x="0" y="0"/>
              <a:ext cx="4132194" cy="4022257"/>
            </a:xfrm>
            <a:prstGeom prst="rect">
              <a:avLst/>
            </a:prstGeom>
          </p:spPr>
        </p:pic>
      </p:grpSp>
      <p:sp>
        <p:nvSpPr>
          <p:cNvPr id="14" name="TextBox 8">
            <a:extLst>
              <a:ext uri="{FF2B5EF4-FFF2-40B4-BE49-F238E27FC236}">
                <a16:creationId xmlns:a16="http://schemas.microsoft.com/office/drawing/2014/main" id="{D7E28FD4-8B1C-AE2E-37AC-4F1423D2D19B}"/>
              </a:ext>
            </a:extLst>
          </p:cNvPr>
          <p:cNvSpPr txBox="1"/>
          <p:nvPr/>
        </p:nvSpPr>
        <p:spPr>
          <a:xfrm>
            <a:off x="2495562" y="5595102"/>
            <a:ext cx="324034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Engineering &amp; Modernization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8389FDA-A578-C555-34EB-1212BE4B016A}"/>
              </a:ext>
            </a:extLst>
          </p:cNvPr>
          <p:cNvSpPr txBox="1"/>
          <p:nvPr/>
        </p:nvSpPr>
        <p:spPr>
          <a:xfrm>
            <a:off x="7542854" y="5595102"/>
            <a:ext cx="324034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Advanced Analytics &amp; BI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71515808-63A9-1837-9975-2D00B09CA7FF}"/>
              </a:ext>
            </a:extLst>
          </p:cNvPr>
          <p:cNvSpPr txBox="1"/>
          <p:nvPr/>
        </p:nvSpPr>
        <p:spPr>
          <a:xfrm>
            <a:off x="12615298" y="5595102"/>
            <a:ext cx="324034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Strategy &amp;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312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29322" y="3386138"/>
            <a:ext cx="10332541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50" b="1" dirty="0">
                <a:solidFill>
                  <a:srgbClr val="3A6BB4"/>
                </a:solidFill>
                <a:latin typeface="Montserrat Semi-Bold"/>
                <a:sym typeface="Montserrat Semi-Bold"/>
              </a:rPr>
              <a:t>AI In Brewing</a:t>
            </a:r>
            <a:endParaRPr lang="en-US" dirty="0">
              <a:solidFill>
                <a:srgbClr val="3A6BB4"/>
              </a:solidFill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43E7A643-7FFD-5CA0-0F42-2D8B43010930}"/>
              </a:ext>
            </a:extLst>
          </p:cNvPr>
          <p:cNvSpPr txBox="1"/>
          <p:nvPr/>
        </p:nvSpPr>
        <p:spPr>
          <a:xfrm>
            <a:off x="229323" y="4279534"/>
            <a:ext cx="4008291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4"/>
              </a:lnSpc>
            </a:pPr>
            <a:r>
              <a:rPr lang="en-US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</a:rPr>
              <a:t>Why leading brewers are adopting AI now</a:t>
            </a:r>
            <a:endParaRPr lang="en-US" dirty="0"/>
          </a:p>
        </p:txBody>
      </p:sp>
      <p:pic>
        <p:nvPicPr>
          <p:cNvPr id="20" name="Picture 19" descr="A person standing in front of a row of large metal tanks&#10;&#10;AI-generated content may be incorrect.">
            <a:extLst>
              <a:ext uri="{FF2B5EF4-FFF2-40B4-BE49-F238E27FC236}">
                <a16:creationId xmlns:a16="http://schemas.microsoft.com/office/drawing/2014/main" id="{FCDCC6E7-ABE3-CE63-7097-5AD5ABCAB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15"/>
            <a:ext cx="18288000" cy="3268980"/>
          </a:xfrm>
          <a:prstGeom prst="rect">
            <a:avLst/>
          </a:prstGeom>
        </p:spPr>
      </p:pic>
      <p:grpSp>
        <p:nvGrpSpPr>
          <p:cNvPr id="28" name="Group 10">
            <a:extLst>
              <a:ext uri="{FF2B5EF4-FFF2-40B4-BE49-F238E27FC236}">
                <a16:creationId xmlns:a16="http://schemas.microsoft.com/office/drawing/2014/main" id="{BF6F3F44-2B89-51B4-7F2D-30EA82572636}"/>
              </a:ext>
            </a:extLst>
          </p:cNvPr>
          <p:cNvGrpSpPr/>
          <p:nvPr/>
        </p:nvGrpSpPr>
        <p:grpSpPr>
          <a:xfrm>
            <a:off x="7644519" y="6563627"/>
            <a:ext cx="2766389" cy="1863836"/>
            <a:chOff x="0" y="-57150"/>
            <a:chExt cx="1004027" cy="676456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BA997DEF-D4FC-B324-F336-6F3B215B888E}"/>
                </a:ext>
              </a:extLst>
            </p:cNvPr>
            <p:cNvSpPr/>
            <p:nvPr/>
          </p:nvSpPr>
          <p:spPr>
            <a:xfrm>
              <a:off x="0" y="0"/>
              <a:ext cx="1004027" cy="619306"/>
            </a:xfrm>
            <a:custGeom>
              <a:avLst/>
              <a:gdLst/>
              <a:ahLst/>
              <a:cxnLst/>
              <a:rect l="l" t="t" r="r" b="b"/>
              <a:pathLst>
                <a:path w="1004027" h="619306">
                  <a:moveTo>
                    <a:pt x="142727" y="0"/>
                  </a:moveTo>
                  <a:lnTo>
                    <a:pt x="861300" y="0"/>
                  </a:lnTo>
                  <a:cubicBezTo>
                    <a:pt x="899153" y="0"/>
                    <a:pt x="935456" y="15037"/>
                    <a:pt x="962223" y="41804"/>
                  </a:cubicBezTo>
                  <a:cubicBezTo>
                    <a:pt x="988989" y="68570"/>
                    <a:pt x="1004027" y="104873"/>
                    <a:pt x="1004027" y="142727"/>
                  </a:cubicBezTo>
                  <a:lnTo>
                    <a:pt x="1004027" y="476580"/>
                  </a:lnTo>
                  <a:cubicBezTo>
                    <a:pt x="1004027" y="514433"/>
                    <a:pt x="988989" y="550736"/>
                    <a:pt x="962223" y="577503"/>
                  </a:cubicBezTo>
                  <a:cubicBezTo>
                    <a:pt x="935456" y="604269"/>
                    <a:pt x="899153" y="619306"/>
                    <a:pt x="861300" y="619306"/>
                  </a:cubicBezTo>
                  <a:lnTo>
                    <a:pt x="142727" y="619306"/>
                  </a:lnTo>
                  <a:cubicBezTo>
                    <a:pt x="104873" y="619306"/>
                    <a:pt x="68570" y="604269"/>
                    <a:pt x="41804" y="577503"/>
                  </a:cubicBezTo>
                  <a:cubicBezTo>
                    <a:pt x="15037" y="550736"/>
                    <a:pt x="0" y="514433"/>
                    <a:pt x="0" y="476580"/>
                  </a:cubicBezTo>
                  <a:lnTo>
                    <a:pt x="0" y="142727"/>
                  </a:lnTo>
                  <a:cubicBezTo>
                    <a:pt x="0" y="104873"/>
                    <a:pt x="15037" y="68570"/>
                    <a:pt x="41804" y="41804"/>
                  </a:cubicBezTo>
                  <a:cubicBezTo>
                    <a:pt x="68570" y="15037"/>
                    <a:pt x="104873" y="0"/>
                    <a:pt x="142727" y="0"/>
                  </a:cubicBezTo>
                  <a:close/>
                </a:path>
              </a:pathLst>
            </a:custGeom>
            <a:solidFill>
              <a:srgbClr val="1D3E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7ACAEC8B-EAC0-A305-551A-2CB2496F6363}"/>
                </a:ext>
              </a:extLst>
            </p:cNvPr>
            <p:cNvSpPr txBox="1"/>
            <p:nvPr/>
          </p:nvSpPr>
          <p:spPr>
            <a:xfrm>
              <a:off x="0" y="-57150"/>
              <a:ext cx="1004027" cy="676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32" name="Group 13">
            <a:extLst>
              <a:ext uri="{FF2B5EF4-FFF2-40B4-BE49-F238E27FC236}">
                <a16:creationId xmlns:a16="http://schemas.microsoft.com/office/drawing/2014/main" id="{0ADDD5A4-91A7-85DA-CAC1-96F12654011D}"/>
              </a:ext>
            </a:extLst>
          </p:cNvPr>
          <p:cNvGrpSpPr/>
          <p:nvPr/>
        </p:nvGrpSpPr>
        <p:grpSpPr>
          <a:xfrm>
            <a:off x="11174237" y="6563627"/>
            <a:ext cx="2766389" cy="1863836"/>
            <a:chOff x="0" y="-57150"/>
            <a:chExt cx="1004027" cy="676456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BF9AC19-466F-1B42-B797-17D3047DACA5}"/>
                </a:ext>
              </a:extLst>
            </p:cNvPr>
            <p:cNvSpPr/>
            <p:nvPr/>
          </p:nvSpPr>
          <p:spPr>
            <a:xfrm>
              <a:off x="0" y="0"/>
              <a:ext cx="1004027" cy="619306"/>
            </a:xfrm>
            <a:custGeom>
              <a:avLst/>
              <a:gdLst/>
              <a:ahLst/>
              <a:cxnLst/>
              <a:rect l="l" t="t" r="r" b="b"/>
              <a:pathLst>
                <a:path w="1004027" h="619306">
                  <a:moveTo>
                    <a:pt x="142727" y="0"/>
                  </a:moveTo>
                  <a:lnTo>
                    <a:pt x="861300" y="0"/>
                  </a:lnTo>
                  <a:cubicBezTo>
                    <a:pt x="899153" y="0"/>
                    <a:pt x="935456" y="15037"/>
                    <a:pt x="962223" y="41804"/>
                  </a:cubicBezTo>
                  <a:cubicBezTo>
                    <a:pt x="988989" y="68570"/>
                    <a:pt x="1004027" y="104873"/>
                    <a:pt x="1004027" y="142727"/>
                  </a:cubicBezTo>
                  <a:lnTo>
                    <a:pt x="1004027" y="476580"/>
                  </a:lnTo>
                  <a:cubicBezTo>
                    <a:pt x="1004027" y="514433"/>
                    <a:pt x="988989" y="550736"/>
                    <a:pt x="962223" y="577503"/>
                  </a:cubicBezTo>
                  <a:cubicBezTo>
                    <a:pt x="935456" y="604269"/>
                    <a:pt x="899153" y="619306"/>
                    <a:pt x="861300" y="619306"/>
                  </a:cubicBezTo>
                  <a:lnTo>
                    <a:pt x="142727" y="619306"/>
                  </a:lnTo>
                  <a:cubicBezTo>
                    <a:pt x="104873" y="619306"/>
                    <a:pt x="68570" y="604269"/>
                    <a:pt x="41804" y="577503"/>
                  </a:cubicBezTo>
                  <a:cubicBezTo>
                    <a:pt x="15037" y="550736"/>
                    <a:pt x="0" y="514433"/>
                    <a:pt x="0" y="476580"/>
                  </a:cubicBezTo>
                  <a:lnTo>
                    <a:pt x="0" y="142727"/>
                  </a:lnTo>
                  <a:cubicBezTo>
                    <a:pt x="0" y="104873"/>
                    <a:pt x="15037" y="68570"/>
                    <a:pt x="41804" y="41804"/>
                  </a:cubicBezTo>
                  <a:cubicBezTo>
                    <a:pt x="68570" y="15037"/>
                    <a:pt x="104873" y="0"/>
                    <a:pt x="142727" y="0"/>
                  </a:cubicBezTo>
                  <a:close/>
                </a:path>
              </a:pathLst>
            </a:custGeom>
            <a:solidFill>
              <a:srgbClr val="1D3E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6A8BD224-5DB9-4FC1-4CBE-4847BD2490AC}"/>
                </a:ext>
              </a:extLst>
            </p:cNvPr>
            <p:cNvSpPr txBox="1"/>
            <p:nvPr/>
          </p:nvSpPr>
          <p:spPr>
            <a:xfrm>
              <a:off x="0" y="-57150"/>
              <a:ext cx="1004027" cy="676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sp>
        <p:nvSpPr>
          <p:cNvPr id="36" name="AutoShape 17">
            <a:extLst>
              <a:ext uri="{FF2B5EF4-FFF2-40B4-BE49-F238E27FC236}">
                <a16:creationId xmlns:a16="http://schemas.microsoft.com/office/drawing/2014/main" id="{BB8C88C3-C170-11D5-3C16-1080BDC65E32}"/>
              </a:ext>
            </a:extLst>
          </p:cNvPr>
          <p:cNvSpPr/>
          <p:nvPr/>
        </p:nvSpPr>
        <p:spPr>
          <a:xfrm>
            <a:off x="10551022" y="7573726"/>
            <a:ext cx="465625" cy="0"/>
          </a:xfrm>
          <a:prstGeom prst="line">
            <a:avLst/>
          </a:prstGeom>
          <a:ln w="38100" cap="flat">
            <a:solidFill>
              <a:srgbClr val="1D3E7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18D574A9-0A1B-06D8-172C-1593DBE5D08A}"/>
              </a:ext>
            </a:extLst>
          </p:cNvPr>
          <p:cNvSpPr txBox="1"/>
          <p:nvPr/>
        </p:nvSpPr>
        <p:spPr>
          <a:xfrm>
            <a:off x="7868351" y="6941194"/>
            <a:ext cx="2318725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Source Sans Pro"/>
              </a:rPr>
              <a:t>•Real-time operational intelligence across facilities</a:t>
            </a:r>
          </a:p>
          <a:p>
            <a:r>
              <a:rPr lang="en-US" sz="1400">
                <a:solidFill>
                  <a:schemeClr val="bg1"/>
                </a:solidFill>
                <a:latin typeface="Roboto"/>
                <a:ea typeface="Roboto"/>
                <a:cs typeface="Roboto"/>
              </a:rPr>
              <a:t>•Predictive insights replacing reactive decision-making</a:t>
            </a:r>
          </a:p>
          <a:p>
            <a:r>
              <a:rPr lang="en-US" sz="1400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•Proprietary data assets creating competitive </a:t>
            </a:r>
            <a:r>
              <a:rPr lang="en-US" sz="1400">
                <a:solidFill>
                  <a:schemeClr val="bg1"/>
                </a:solidFill>
                <a:latin typeface="Roboto"/>
                <a:ea typeface="Roboto"/>
                <a:cs typeface="Roboto"/>
              </a:rPr>
              <a:t>moats</a:t>
            </a: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C155EE3D-12CD-91B4-2206-D02C187B1644}"/>
              </a:ext>
            </a:extLst>
          </p:cNvPr>
          <p:cNvSpPr txBox="1"/>
          <p:nvPr/>
        </p:nvSpPr>
        <p:spPr>
          <a:xfrm>
            <a:off x="11398069" y="6941194"/>
            <a:ext cx="2318725" cy="1494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Source Sans Pro"/>
              </a:rPr>
              <a:t>The Canadian brewing market is ripe for disruption. Early adopters will establish sustainable operational advantages that competitors cannot easily replicate.</a:t>
            </a:r>
          </a:p>
          <a:p>
            <a:pPr algn="ctr">
              <a:lnSpc>
                <a:spcPts val="1672"/>
              </a:lnSpc>
            </a:pPr>
            <a:endParaRPr lang="en-US" sz="1150" dirty="0">
              <a:solidFill>
                <a:srgbClr val="FFFFFF"/>
              </a:solidFill>
              <a:latin typeface="Source Sans Pro"/>
              <a:ea typeface="Source Sans Pro"/>
              <a:cs typeface="Roboto"/>
            </a:endParaRP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E05405BB-192D-E656-0E1E-A99215FD262D}"/>
              </a:ext>
            </a:extLst>
          </p:cNvPr>
          <p:cNvSpPr txBox="1"/>
          <p:nvPr/>
        </p:nvSpPr>
        <p:spPr>
          <a:xfrm>
            <a:off x="7630232" y="5888482"/>
            <a:ext cx="2766389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50" b="1" dirty="0">
                <a:solidFill>
                  <a:srgbClr val="1D3E73"/>
                </a:solidFill>
                <a:latin typeface="Montserrat Semi-Bold"/>
              </a:rPr>
              <a:t>AI Unlocks Advantage</a:t>
            </a:r>
          </a:p>
        </p:txBody>
      </p:sp>
      <p:sp>
        <p:nvSpPr>
          <p:cNvPr id="48" name="TextBox 22">
            <a:extLst>
              <a:ext uri="{FF2B5EF4-FFF2-40B4-BE49-F238E27FC236}">
                <a16:creationId xmlns:a16="http://schemas.microsoft.com/office/drawing/2014/main" id="{E713F9F3-4122-5AC4-FBB8-5FEF16A40166}"/>
              </a:ext>
            </a:extLst>
          </p:cNvPr>
          <p:cNvSpPr txBox="1"/>
          <p:nvPr/>
        </p:nvSpPr>
        <p:spPr>
          <a:xfrm>
            <a:off x="11323001" y="5888482"/>
            <a:ext cx="2440285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50" b="1" dirty="0">
                <a:solidFill>
                  <a:srgbClr val="1D3E73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First-Mover Opportunity</a:t>
            </a:r>
            <a:endParaRPr lang="en-US" sz="2799" b="1" dirty="0">
              <a:solidFill>
                <a:srgbClr val="1D3E73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044" y="389781"/>
            <a:ext cx="3713858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38"/>
              </a:lnSpc>
              <a:buNone/>
            </a:pPr>
            <a:endParaRPr lang="en-US" sz="2750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8945" y="1575197"/>
            <a:ext cx="3300561" cy="26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63"/>
              </a:lnSpc>
              <a:buNone/>
            </a:pPr>
            <a:r>
              <a:rPr lang="en-US" sz="1625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Quantified Time and Cost Impact</a:t>
            </a:r>
            <a:endParaRPr lang="en-US" sz="1625" dirty="0"/>
          </a:p>
        </p:txBody>
      </p:sp>
      <p:sp>
        <p:nvSpPr>
          <p:cNvPr id="4" name="Text 2"/>
          <p:cNvSpPr/>
          <p:nvPr/>
        </p:nvSpPr>
        <p:spPr>
          <a:xfrm>
            <a:off x="8254901" y="5624216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8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</a:rPr>
              <a:t>Time Savings</a:t>
            </a:r>
            <a:endParaRPr lang="en-US" sz="1800">
              <a:latin typeface="Roboto Slab"/>
              <a:ea typeface="Roboto Slab"/>
              <a:cs typeface="Roboto Slab"/>
            </a:endParaRPr>
          </a:p>
        </p:txBody>
      </p:sp>
      <p:sp>
        <p:nvSpPr>
          <p:cNvPr id="5" name="Text 3"/>
          <p:cNvSpPr/>
          <p:nvPr/>
        </p:nvSpPr>
        <p:spPr>
          <a:xfrm>
            <a:off x="2104133" y="7115846"/>
            <a:ext cx="1743670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80%</a:t>
            </a:r>
            <a:endParaRPr lang="en-US" sz="2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931" y="6215733"/>
            <a:ext cx="2126456" cy="21264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060526" y="8512150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Analysis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-1289894" y="8819258"/>
            <a:ext cx="847501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Roboto"/>
                <a:ea typeface="Roboto"/>
                <a:cs typeface="Roboto"/>
              </a:rPr>
              <a:t>7+ hours per analyst weekly reclaimed from manual reporting</a:t>
            </a:r>
            <a:endParaRPr lang="en-US" sz="1600">
              <a:latin typeface="Roboto"/>
              <a:ea typeface="Roboto"/>
              <a:cs typeface="Roboto"/>
            </a:endParaRPr>
          </a:p>
        </p:txBody>
      </p:sp>
      <p:sp>
        <p:nvSpPr>
          <p:cNvPr id="9" name="Text 6"/>
          <p:cNvSpPr/>
          <p:nvPr/>
        </p:nvSpPr>
        <p:spPr>
          <a:xfrm>
            <a:off x="8232725" y="7108701"/>
            <a:ext cx="1743670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75%</a:t>
            </a:r>
            <a:endParaRPr lang="en-US" sz="2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844" y="6222876"/>
            <a:ext cx="2126456" cy="21264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218438" y="8519294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Forecasting Cycles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4868019" y="8819258"/>
            <a:ext cx="847501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750"/>
              </a:lnSpc>
            </a:pPr>
            <a:r>
              <a:rPr lang="en-US" sz="1600" dirty="0">
                <a:solidFill>
                  <a:srgbClr val="272525"/>
                </a:solidFill>
                <a:latin typeface="Roboto"/>
                <a:ea typeface="Roboto"/>
                <a:cs typeface="Roboto"/>
              </a:rPr>
              <a:t>8 days reduced to 1 day for demand planning</a:t>
            </a:r>
          </a:p>
        </p:txBody>
      </p:sp>
      <p:sp>
        <p:nvSpPr>
          <p:cNvPr id="13" name="Text 9"/>
          <p:cNvSpPr/>
          <p:nvPr/>
        </p:nvSpPr>
        <p:spPr>
          <a:xfrm>
            <a:off x="13776275" y="7115846"/>
            <a:ext cx="1743670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50%</a:t>
            </a:r>
            <a:endParaRPr lang="en-US" sz="27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3394" y="6230021"/>
            <a:ext cx="2126456" cy="212645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3761988" y="8533582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Quality Inspection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10411569" y="8833545"/>
            <a:ext cx="847501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Roboto"/>
                <a:ea typeface="Roboto"/>
                <a:cs typeface="Roboto"/>
              </a:rPr>
              <a:t>Manual QA time cut in half through automation</a:t>
            </a:r>
          </a:p>
        </p:txBody>
      </p:sp>
      <p:sp>
        <p:nvSpPr>
          <p:cNvPr id="17" name="Text 12"/>
          <p:cNvSpPr/>
          <p:nvPr/>
        </p:nvSpPr>
        <p:spPr>
          <a:xfrm>
            <a:off x="7697689" y="2852441"/>
            <a:ext cx="291822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800" dirty="0">
                <a:solidFill>
                  <a:srgbClr val="000000"/>
                </a:solidFill>
                <a:latin typeface="Roboto Slab"/>
                <a:ea typeface="Roboto Slab"/>
                <a:cs typeface="Roboto Slab"/>
              </a:rPr>
              <a:t>Annual Cost Savings (Steady State)</a:t>
            </a:r>
          </a:p>
        </p:txBody>
      </p:sp>
      <p:sp>
        <p:nvSpPr>
          <p:cNvPr id="18" name="Text 13"/>
          <p:cNvSpPr/>
          <p:nvPr/>
        </p:nvSpPr>
        <p:spPr>
          <a:xfrm>
            <a:off x="925415" y="3604172"/>
            <a:ext cx="4148881" cy="467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625"/>
              </a:lnSpc>
              <a:buNone/>
            </a:pPr>
            <a:r>
              <a:rPr lang="en-US" sz="3625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$500K</a:t>
            </a:r>
            <a:endParaRPr lang="en-US" sz="3625" dirty="0"/>
          </a:p>
        </p:txBody>
      </p:sp>
      <p:sp>
        <p:nvSpPr>
          <p:cNvPr id="19" name="Text 14"/>
          <p:cNvSpPr/>
          <p:nvPr/>
        </p:nvSpPr>
        <p:spPr>
          <a:xfrm>
            <a:off x="1867197" y="4249043"/>
            <a:ext cx="226531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Fermentation Optimization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925415" y="4612184"/>
            <a:ext cx="414888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Capacity gains and consistency improvements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8380363" y="3604172"/>
            <a:ext cx="4149030" cy="467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625"/>
              </a:lnSpc>
              <a:buNone/>
            </a:pPr>
            <a:r>
              <a:rPr lang="en-US" sz="3625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$300K</a:t>
            </a:r>
            <a:endParaRPr lang="en-US" sz="3625" dirty="0"/>
          </a:p>
        </p:txBody>
      </p:sp>
      <p:sp>
        <p:nvSpPr>
          <p:cNvPr id="22" name="Text 17"/>
          <p:cNvSpPr/>
          <p:nvPr/>
        </p:nvSpPr>
        <p:spPr>
          <a:xfrm>
            <a:off x="9568904" y="4249043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Waste Reduction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8380363" y="4612184"/>
            <a:ext cx="414903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Forecast-driven inventory and production planning</a:t>
            </a:r>
            <a:endParaRPr lang="en-US" sz="1200" dirty="0"/>
          </a:p>
        </p:txBody>
      </p:sp>
      <p:sp>
        <p:nvSpPr>
          <p:cNvPr id="24" name="Text 19"/>
          <p:cNvSpPr/>
          <p:nvPr/>
        </p:nvSpPr>
        <p:spPr>
          <a:xfrm>
            <a:off x="4568727" y="3604172"/>
            <a:ext cx="4148881" cy="467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625"/>
              </a:lnSpc>
              <a:buNone/>
            </a:pPr>
            <a:r>
              <a:rPr lang="en-US" sz="3625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$225K</a:t>
            </a:r>
            <a:endParaRPr lang="en-US" sz="3625" dirty="0"/>
          </a:p>
        </p:txBody>
      </p:sp>
      <p:sp>
        <p:nvSpPr>
          <p:cNvPr id="25" name="Text 20"/>
          <p:cNvSpPr/>
          <p:nvPr/>
        </p:nvSpPr>
        <p:spPr>
          <a:xfrm>
            <a:off x="5757119" y="4249043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Quality Defects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4568727" y="4612184"/>
            <a:ext cx="414888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detection and prevention</a:t>
            </a:r>
            <a:endParaRPr lang="en-US" sz="1200" dirty="0"/>
          </a:p>
        </p:txBody>
      </p:sp>
      <p:sp>
        <p:nvSpPr>
          <p:cNvPr id="27" name="Text 22"/>
          <p:cNvSpPr/>
          <p:nvPr/>
        </p:nvSpPr>
        <p:spPr>
          <a:xfrm>
            <a:off x="13338125" y="3604172"/>
            <a:ext cx="4149030" cy="467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625"/>
              </a:lnSpc>
              <a:buNone/>
            </a:pPr>
            <a:r>
              <a:rPr lang="en-US" sz="3625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$160K</a:t>
            </a:r>
            <a:endParaRPr lang="en-US" sz="3625" dirty="0"/>
          </a:p>
        </p:txBody>
      </p:sp>
      <p:sp>
        <p:nvSpPr>
          <p:cNvPr id="28" name="Text 23"/>
          <p:cNvSpPr/>
          <p:nvPr/>
        </p:nvSpPr>
        <p:spPr>
          <a:xfrm>
            <a:off x="14526666" y="4249043"/>
            <a:ext cx="177194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8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Energy Optimization</a:t>
            </a:r>
            <a:endParaRPr lang="en-US" sz="1600" dirty="0"/>
          </a:p>
        </p:txBody>
      </p:sp>
      <p:sp>
        <p:nvSpPr>
          <p:cNvPr id="29" name="Text 24"/>
          <p:cNvSpPr/>
          <p:nvPr/>
        </p:nvSpPr>
        <p:spPr>
          <a:xfrm>
            <a:off x="13338125" y="4612184"/>
            <a:ext cx="414903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scheduling and resource allocation</a:t>
            </a:r>
            <a:endParaRPr lang="en-US" sz="1200" dirty="0"/>
          </a:p>
        </p:txBody>
      </p:sp>
      <p:sp>
        <p:nvSpPr>
          <p:cNvPr id="30" name="Shape 25"/>
          <p:cNvSpPr/>
          <p:nvPr/>
        </p:nvSpPr>
        <p:spPr>
          <a:xfrm>
            <a:off x="496045" y="11562904"/>
            <a:ext cx="17295911" cy="602308"/>
          </a:xfrm>
          <a:prstGeom prst="roundRect">
            <a:avLst>
              <a:gd name="adj" fmla="val 9886"/>
            </a:avLst>
          </a:prstGeom>
          <a:solidFill>
            <a:srgbClr val="FFB3B3"/>
          </a:solidFill>
          <a:ln/>
        </p:spPr>
        <p:txBody>
          <a:bodyPr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13"/>
          </a:p>
        </p:txBody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29" y="11768435"/>
            <a:ext cx="177105" cy="141685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956519" y="11740009"/>
            <a:ext cx="1669375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063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Annual Benefit: $1.8M - $3.2M</a:t>
            </a:r>
            <a:r>
              <a:rPr lang="en-US" sz="1063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| Payback Period: 12-18 months</a:t>
            </a:r>
            <a:endParaRPr lang="en-US" sz="1063" dirty="0"/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EB4B47F6-FBC3-FEC4-0ABD-18617D43B7E3}"/>
              </a:ext>
            </a:extLst>
          </p:cNvPr>
          <p:cNvSpPr txBox="1"/>
          <p:nvPr/>
        </p:nvSpPr>
        <p:spPr>
          <a:xfrm>
            <a:off x="728663" y="600075"/>
            <a:ext cx="1124128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50" b="1" dirty="0">
                <a:solidFill>
                  <a:srgbClr val="1D3E73"/>
                </a:solidFill>
                <a:latin typeface="Montserrat Semi-Bold"/>
                <a:ea typeface="Roboto Slab"/>
                <a:cs typeface="Roboto Slab"/>
                <a:sym typeface="Montserrat Semi-Bold"/>
              </a:rPr>
              <a:t>Value Case</a:t>
            </a:r>
            <a:endParaRPr lang="en-US" dirty="0"/>
          </a:p>
        </p:txBody>
      </p:sp>
      <p:grpSp>
        <p:nvGrpSpPr>
          <p:cNvPr id="38" name="Group 14">
            <a:extLst>
              <a:ext uri="{FF2B5EF4-FFF2-40B4-BE49-F238E27FC236}">
                <a16:creationId xmlns:a16="http://schemas.microsoft.com/office/drawing/2014/main" id="{3E9ABA3A-815C-ED26-4FE3-94AED3B7E2B8}"/>
              </a:ext>
            </a:extLst>
          </p:cNvPr>
          <p:cNvGrpSpPr/>
          <p:nvPr/>
        </p:nvGrpSpPr>
        <p:grpSpPr>
          <a:xfrm>
            <a:off x="14768" y="9437950"/>
            <a:ext cx="18273232" cy="850403"/>
            <a:chOff x="0" y="-57150"/>
            <a:chExt cx="4812703" cy="942701"/>
          </a:xfrm>
        </p:grpSpPr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3E9F12A1-A551-A03D-B0C5-AB9DAA3A13A8}"/>
                </a:ext>
              </a:extLst>
            </p:cNvPr>
            <p:cNvSpPr/>
            <p:nvPr/>
          </p:nvSpPr>
          <p:spPr>
            <a:xfrm>
              <a:off x="0" y="0"/>
              <a:ext cx="4812703" cy="885551"/>
            </a:xfrm>
            <a:custGeom>
              <a:avLst/>
              <a:gdLst/>
              <a:ahLst/>
              <a:cxnLst/>
              <a:rect l="l" t="t" r="r" b="b"/>
              <a:pathLst>
                <a:path w="4812703" h="885551">
                  <a:moveTo>
                    <a:pt x="21607" y="0"/>
                  </a:moveTo>
                  <a:lnTo>
                    <a:pt x="4791096" y="0"/>
                  </a:lnTo>
                  <a:cubicBezTo>
                    <a:pt x="4803029" y="0"/>
                    <a:pt x="4812703" y="9674"/>
                    <a:pt x="4812703" y="21607"/>
                  </a:cubicBezTo>
                  <a:lnTo>
                    <a:pt x="4812703" y="863943"/>
                  </a:lnTo>
                  <a:cubicBezTo>
                    <a:pt x="4812703" y="875877"/>
                    <a:pt x="4803029" y="885551"/>
                    <a:pt x="4791096" y="885551"/>
                  </a:cubicBezTo>
                  <a:lnTo>
                    <a:pt x="21607" y="885551"/>
                  </a:lnTo>
                  <a:cubicBezTo>
                    <a:pt x="9674" y="885551"/>
                    <a:pt x="0" y="875877"/>
                    <a:pt x="0" y="863943"/>
                  </a:cubicBezTo>
                  <a:lnTo>
                    <a:pt x="0" y="21607"/>
                  </a:lnTo>
                  <a:cubicBezTo>
                    <a:pt x="0" y="9674"/>
                    <a:pt x="9674" y="0"/>
                    <a:pt x="21607" y="0"/>
                  </a:cubicBezTo>
                  <a:close/>
                </a:path>
              </a:pathLst>
            </a:custGeom>
            <a:solidFill>
              <a:srgbClr val="1D3E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BBC7AED2-EC8D-602B-2C22-B10D6FDB95F8}"/>
                </a:ext>
              </a:extLst>
            </p:cNvPr>
            <p:cNvSpPr txBox="1"/>
            <p:nvPr/>
          </p:nvSpPr>
          <p:spPr>
            <a:xfrm>
              <a:off x="0" y="-57150"/>
              <a:ext cx="4812703" cy="942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685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6100" y="0"/>
            <a:ext cx="3771900" cy="10283886"/>
            <a:chOff x="0" y="0"/>
            <a:chExt cx="993422" cy="27085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3422" cy="2708513"/>
            </a:xfrm>
            <a:custGeom>
              <a:avLst/>
              <a:gdLst/>
              <a:ahLst/>
              <a:cxnLst/>
              <a:rect l="l" t="t" r="r" b="b"/>
              <a:pathLst>
                <a:path w="993422" h="2708513">
                  <a:moveTo>
                    <a:pt x="0" y="0"/>
                  </a:moveTo>
                  <a:lnTo>
                    <a:pt x="993422" y="0"/>
                  </a:lnTo>
                  <a:lnTo>
                    <a:pt x="993422" y="2708513"/>
                  </a:lnTo>
                  <a:lnTo>
                    <a:pt x="0" y="2708513"/>
                  </a:lnTo>
                  <a:close/>
                </a:path>
              </a:pathLst>
            </a:custGeom>
            <a:solidFill>
              <a:srgbClr val="3A6B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93422" cy="2765663"/>
            </a:xfrm>
            <a:prstGeom prst="rect">
              <a:avLst/>
            </a:prstGeom>
            <a:solidFill>
              <a:srgbClr val="3A6BB4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771525"/>
            <a:ext cx="1315581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50" b="1" dirty="0">
                <a:solidFill>
                  <a:srgbClr val="1D3E73"/>
                </a:solidFill>
                <a:latin typeface="Montserrat Semi-Bold"/>
                <a:sym typeface="Montserrat Semi-Bold"/>
              </a:rPr>
              <a:t>Data Analyst Agent Deep Dive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C106DC-B0B3-3C66-DDEB-37243D14A26A}"/>
              </a:ext>
            </a:extLst>
          </p:cNvPr>
          <p:cNvSpPr txBox="1"/>
          <p:nvPr/>
        </p:nvSpPr>
        <p:spPr>
          <a:xfrm>
            <a:off x="1189972" y="2896644"/>
            <a:ext cx="5386191" cy="36168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E1AD16-2790-F015-1AD8-FAF63781C444}"/>
              </a:ext>
            </a:extLst>
          </p:cNvPr>
          <p:cNvSpPr txBox="1"/>
          <p:nvPr/>
        </p:nvSpPr>
        <p:spPr>
          <a:xfrm>
            <a:off x="1111684" y="1769300"/>
            <a:ext cx="63256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Your Intelligent Operations Assistant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7A499B-53B4-BB0E-4B53-B3267A81800B}"/>
              </a:ext>
            </a:extLst>
          </p:cNvPr>
          <p:cNvSpPr txBox="1"/>
          <p:nvPr/>
        </p:nvSpPr>
        <p:spPr>
          <a:xfrm>
            <a:off x="1111684" y="2573315"/>
            <a:ext cx="5307904" cy="2357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ea typeface="Calibri"/>
                <a:cs typeface="Calibri"/>
              </a:rPr>
              <a:t>What It Does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Calibri"/>
                <a:ea typeface="Roboto"/>
                <a:cs typeface="Roboto"/>
              </a:rPr>
              <a:t>Translates a natural language request into a SQL query and retrieves the data in real time.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Calibri"/>
                <a:ea typeface="Roboto"/>
                <a:cs typeface="Roboto"/>
              </a:rPr>
              <a:t>Answer questions in natural language: "What was our fill rate for Sleeman Original last month?"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BCBEF1-77F0-BDD3-5D28-D67746B9B55D}"/>
              </a:ext>
            </a:extLst>
          </p:cNvPr>
          <p:cNvSpPr txBox="1"/>
          <p:nvPr/>
        </p:nvSpPr>
        <p:spPr>
          <a:xfrm>
            <a:off x="7441045" y="2573315"/>
            <a:ext cx="5307904" cy="40196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ea typeface="Calibri"/>
                <a:cs typeface="Calibri"/>
              </a:rPr>
              <a:t>Key Capabilities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Calibri"/>
                <a:ea typeface="Roboto"/>
                <a:cs typeface="Roboto"/>
              </a:rPr>
              <a:t>RAG-powered knowledge base with recipes, SOPs, and historical data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Calibri"/>
                <a:ea typeface="Roboto"/>
                <a:cs typeface="Roboto"/>
              </a:rPr>
              <a:t>Multi-agent orchestration connecting fermentation, quality, and supply chain insights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Calibri"/>
                <a:ea typeface="Roboto"/>
                <a:cs typeface="Roboto"/>
              </a:rPr>
              <a:t>Bilingual support (English/French) for Chambly operations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Calibri"/>
                <a:ea typeface="Roboto"/>
                <a:cs typeface="Roboto"/>
              </a:rPr>
              <a:t>Executive reporting automation with one-click generation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C9C73C-BACB-C31C-3842-1ADBDEFEBAC4}"/>
              </a:ext>
            </a:extLst>
          </p:cNvPr>
          <p:cNvSpPr txBox="1"/>
          <p:nvPr/>
        </p:nvSpPr>
        <p:spPr>
          <a:xfrm>
            <a:off x="1025958" y="7341424"/>
            <a:ext cx="63256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Ask in Plain Language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64B7D5-867C-4F90-E682-1CEFD7B2B38E}"/>
              </a:ext>
            </a:extLst>
          </p:cNvPr>
          <p:cNvSpPr txBox="1"/>
          <p:nvPr/>
        </p:nvSpPr>
        <p:spPr>
          <a:xfrm>
            <a:off x="1025958" y="7712899"/>
            <a:ext cx="632564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Calibri"/>
                <a:cs typeface="Calibri"/>
              </a:rPr>
              <a:t>No SQL or technical skills required</a:t>
            </a:r>
            <a:endParaRPr lang="en-US" dirty="0" err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96874C-3B28-C445-C587-6906F36D228A}"/>
              </a:ext>
            </a:extLst>
          </p:cNvPr>
          <p:cNvSpPr txBox="1"/>
          <p:nvPr/>
        </p:nvSpPr>
        <p:spPr>
          <a:xfrm>
            <a:off x="7441045" y="7341424"/>
            <a:ext cx="63256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Get Instant Answer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F23AAC-09C4-B9CC-FD9F-C783D2BA7D6C}"/>
              </a:ext>
            </a:extLst>
          </p:cNvPr>
          <p:cNvSpPr txBox="1"/>
          <p:nvPr/>
        </p:nvSpPr>
        <p:spPr>
          <a:xfrm>
            <a:off x="7441044" y="7712898"/>
            <a:ext cx="632564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Calibri"/>
                <a:cs typeface="Calibri"/>
              </a:rPr>
              <a:t>Seconds, not hours, with source citations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FAEBCC-2BE3-7B4F-EF7D-7FBE6C72D21F}"/>
              </a:ext>
            </a:extLst>
          </p:cNvPr>
          <p:cNvSpPr txBox="1"/>
          <p:nvPr/>
        </p:nvSpPr>
        <p:spPr>
          <a:xfrm>
            <a:off x="1025957" y="6855648"/>
            <a:ext cx="632564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____________________________________________________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10003A-3AC8-FABA-1961-DEC7CA87CE42}"/>
              </a:ext>
            </a:extLst>
          </p:cNvPr>
          <p:cNvSpPr txBox="1"/>
          <p:nvPr/>
        </p:nvSpPr>
        <p:spPr>
          <a:xfrm>
            <a:off x="7441043" y="6855647"/>
            <a:ext cx="632564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ea typeface="Calibri"/>
                <a:cs typeface="Calibri"/>
              </a:rPr>
              <a:t>____________________________________________________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5698" y="6048502"/>
            <a:ext cx="3185214" cy="2052487"/>
            <a:chOff x="0" y="0"/>
            <a:chExt cx="812800" cy="523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23752"/>
            </a:xfrm>
            <a:custGeom>
              <a:avLst/>
              <a:gdLst/>
              <a:ahLst/>
              <a:cxnLst/>
              <a:rect l="l" t="t" r="r" b="b"/>
              <a:pathLst>
                <a:path w="812800" h="52375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96752"/>
                  </a:lnTo>
                  <a:cubicBezTo>
                    <a:pt x="812800" y="466892"/>
                    <a:pt x="755940" y="523752"/>
                    <a:pt x="685800" y="523752"/>
                  </a:cubicBezTo>
                  <a:lnTo>
                    <a:pt x="127000" y="523752"/>
                  </a:lnTo>
                  <a:cubicBezTo>
                    <a:pt x="93318" y="523752"/>
                    <a:pt x="61015" y="510372"/>
                    <a:pt x="37197" y="486554"/>
                  </a:cubicBezTo>
                  <a:cubicBezTo>
                    <a:pt x="13380" y="462737"/>
                    <a:pt x="0" y="430434"/>
                    <a:pt x="0" y="39675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1D3E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5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07185" y="6048502"/>
            <a:ext cx="3185214" cy="2052487"/>
            <a:chOff x="0" y="0"/>
            <a:chExt cx="812800" cy="523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523752"/>
            </a:xfrm>
            <a:custGeom>
              <a:avLst/>
              <a:gdLst/>
              <a:ahLst/>
              <a:cxnLst/>
              <a:rect l="l" t="t" r="r" b="b"/>
              <a:pathLst>
                <a:path w="812800" h="52375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96752"/>
                  </a:lnTo>
                  <a:cubicBezTo>
                    <a:pt x="812800" y="466892"/>
                    <a:pt x="755940" y="523752"/>
                    <a:pt x="685800" y="523752"/>
                  </a:cubicBezTo>
                  <a:lnTo>
                    <a:pt x="127000" y="523752"/>
                  </a:lnTo>
                  <a:cubicBezTo>
                    <a:pt x="93318" y="523752"/>
                    <a:pt x="61015" y="510372"/>
                    <a:pt x="37197" y="486554"/>
                  </a:cubicBezTo>
                  <a:cubicBezTo>
                    <a:pt x="13380" y="462737"/>
                    <a:pt x="0" y="430434"/>
                    <a:pt x="0" y="39675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1D3E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5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26037" y="6048502"/>
            <a:ext cx="3185214" cy="2052487"/>
            <a:chOff x="0" y="0"/>
            <a:chExt cx="812800" cy="5237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523752"/>
            </a:xfrm>
            <a:custGeom>
              <a:avLst/>
              <a:gdLst/>
              <a:ahLst/>
              <a:cxnLst/>
              <a:rect l="l" t="t" r="r" b="b"/>
              <a:pathLst>
                <a:path w="812800" h="52375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96752"/>
                  </a:lnTo>
                  <a:cubicBezTo>
                    <a:pt x="812800" y="466892"/>
                    <a:pt x="755940" y="523752"/>
                    <a:pt x="685800" y="523752"/>
                  </a:cubicBezTo>
                  <a:lnTo>
                    <a:pt x="127000" y="523752"/>
                  </a:lnTo>
                  <a:cubicBezTo>
                    <a:pt x="93318" y="523752"/>
                    <a:pt x="61015" y="510372"/>
                    <a:pt x="37197" y="486554"/>
                  </a:cubicBezTo>
                  <a:cubicBezTo>
                    <a:pt x="13380" y="462737"/>
                    <a:pt x="0" y="430434"/>
                    <a:pt x="0" y="39675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1D3E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5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68" y="-632059"/>
            <a:ext cx="18273232" cy="3362325"/>
            <a:chOff x="0" y="0"/>
            <a:chExt cx="4812703" cy="8855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2703" cy="885551"/>
            </a:xfrm>
            <a:custGeom>
              <a:avLst/>
              <a:gdLst/>
              <a:ahLst/>
              <a:cxnLst/>
              <a:rect l="l" t="t" r="r" b="b"/>
              <a:pathLst>
                <a:path w="4812703" h="885551">
                  <a:moveTo>
                    <a:pt x="21607" y="0"/>
                  </a:moveTo>
                  <a:lnTo>
                    <a:pt x="4791096" y="0"/>
                  </a:lnTo>
                  <a:cubicBezTo>
                    <a:pt x="4803029" y="0"/>
                    <a:pt x="4812703" y="9674"/>
                    <a:pt x="4812703" y="21607"/>
                  </a:cubicBezTo>
                  <a:lnTo>
                    <a:pt x="4812703" y="863943"/>
                  </a:lnTo>
                  <a:cubicBezTo>
                    <a:pt x="4812703" y="875877"/>
                    <a:pt x="4803029" y="885551"/>
                    <a:pt x="4791096" y="885551"/>
                  </a:cubicBezTo>
                  <a:lnTo>
                    <a:pt x="21607" y="885551"/>
                  </a:lnTo>
                  <a:cubicBezTo>
                    <a:pt x="9674" y="885551"/>
                    <a:pt x="0" y="875877"/>
                    <a:pt x="0" y="863943"/>
                  </a:cubicBezTo>
                  <a:lnTo>
                    <a:pt x="0" y="21607"/>
                  </a:lnTo>
                  <a:cubicBezTo>
                    <a:pt x="0" y="9674"/>
                    <a:pt x="9674" y="0"/>
                    <a:pt x="21607" y="0"/>
                  </a:cubicBezTo>
                  <a:close/>
                </a:path>
              </a:pathLst>
            </a:custGeom>
            <a:solidFill>
              <a:srgbClr val="3A6B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4812703" cy="942701"/>
            </a:xfrm>
            <a:prstGeom prst="rect">
              <a:avLst/>
            </a:prstGeom>
            <a:solidFill>
              <a:srgbClr val="3A6BB4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057275"/>
            <a:ext cx="1217845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50" b="1" dirty="0">
                <a:solidFill>
                  <a:srgbClr val="FFFFFF"/>
                </a:solidFill>
                <a:latin typeface="Montserrat Semi-Bold"/>
                <a:sym typeface="Montserrat Semi-Bold"/>
              </a:rPr>
              <a:t>How Implementation Works</a:t>
            </a:r>
            <a:endParaRPr lang="en-US" dirty="0"/>
          </a:p>
        </p:txBody>
      </p:sp>
      <p:sp>
        <p:nvSpPr>
          <p:cNvPr id="19" name="TextBox 19"/>
          <p:cNvSpPr txBox="1"/>
          <p:nvPr/>
        </p:nvSpPr>
        <p:spPr>
          <a:xfrm>
            <a:off x="2109363" y="4320224"/>
            <a:ext cx="2783110" cy="93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D3E73"/>
                </a:solidFill>
                <a:latin typeface="Poppins Semi-Bold"/>
                <a:cs typeface="Poppins Semi-Bold"/>
                <a:sym typeface="Poppins Semi-Bold"/>
              </a:rPr>
              <a:t>Phase 1: Foundation</a:t>
            </a:r>
            <a:endParaRPr 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2116751" y="5446993"/>
            <a:ext cx="2783110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6"/>
              </a:lnSpc>
            </a:pPr>
            <a:r>
              <a:rPr lang="en-US" sz="1450" dirty="0">
                <a:latin typeface="Open Sans"/>
                <a:ea typeface="Open Sans"/>
                <a:cs typeface="Open Sans"/>
              </a:rPr>
              <a:t>Months 1-4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14044" y="6234240"/>
            <a:ext cx="2774236" cy="1596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096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Infrastructure setup and data integration</a:t>
            </a:r>
            <a:endParaRPr lang="en-US"/>
          </a:p>
          <a:p>
            <a:pPr marL="285750" indent="-285750">
              <a:lnSpc>
                <a:spcPts val="2096"/>
              </a:lnSpc>
              <a:buFont typeface="Arial"/>
              <a:buChar char="•"/>
            </a:pPr>
            <a:r>
              <a:rPr lang="en-US" sz="145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Guelph facility pilot launch</a:t>
            </a:r>
          </a:p>
          <a:p>
            <a:pPr marL="285750" indent="-285750">
              <a:lnSpc>
                <a:spcPts val="2096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Data Analytics Agent </a:t>
            </a:r>
            <a:r>
              <a:rPr lang="en-US" sz="145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deployment</a:t>
            </a:r>
          </a:p>
          <a:p>
            <a:pPr marL="285750" indent="-285750">
              <a:lnSpc>
                <a:spcPts val="2096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Training for 20 pilot users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99798" y="4320224"/>
            <a:ext cx="3185214" cy="93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D3E73"/>
                </a:solidFill>
                <a:latin typeface="Poppins Semi-Bold"/>
                <a:cs typeface="Poppins Semi-Bold"/>
              </a:rPr>
              <a:t>Phase 2: Expansion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08237" y="5446993"/>
            <a:ext cx="2783110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6"/>
              </a:lnSpc>
            </a:pPr>
            <a:r>
              <a:rPr lang="en-US" sz="15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Months </a:t>
            </a:r>
            <a:r>
              <a:rPr lang="en-US" sz="145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5-8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18650" y="4320224"/>
            <a:ext cx="3185214" cy="93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D3E73"/>
                </a:solidFill>
                <a:latin typeface="Poppins Semi-Bold"/>
                <a:cs typeface="Poppins Semi-Bold"/>
                <a:sym typeface="Poppins Semi-Bold"/>
              </a:rPr>
              <a:t>Phase 3: Optimization</a:t>
            </a:r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13027088" y="5446993"/>
            <a:ext cx="2783110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6"/>
              </a:lnSpc>
            </a:pPr>
            <a:r>
              <a:rPr lang="en-US" sz="15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Months </a:t>
            </a:r>
            <a:r>
              <a:rPr lang="en-US" sz="145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9-12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C6C857DA-37F2-B6CB-9AAA-DBE3F56039B5}"/>
              </a:ext>
            </a:extLst>
          </p:cNvPr>
          <p:cNvSpPr txBox="1"/>
          <p:nvPr/>
        </p:nvSpPr>
        <p:spPr>
          <a:xfrm>
            <a:off x="7400418" y="6505703"/>
            <a:ext cx="2774236" cy="10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096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Rollout to all 4 facilities</a:t>
            </a:r>
            <a:endParaRPr lang="en-US" sz="145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lnSpc>
                <a:spcPts val="2096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Enhanced supply chain and compliance features</a:t>
            </a:r>
          </a:p>
          <a:p>
            <a:pPr marL="285750" indent="-285750">
              <a:lnSpc>
                <a:spcPts val="2096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Scale to 100+ users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A4058F89-D814-0F04-4CF7-C8A669AB361B}"/>
              </a:ext>
            </a:extLst>
          </p:cNvPr>
          <p:cNvSpPr txBox="1"/>
          <p:nvPr/>
        </p:nvSpPr>
        <p:spPr>
          <a:xfrm>
            <a:off x="13043980" y="6369971"/>
            <a:ext cx="2774236" cy="1328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096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Advanced analytics and natural language interface</a:t>
            </a:r>
            <a:endParaRPr lang="en-US" sz="145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lnSpc>
                <a:spcPts val="2096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Full platform integration</a:t>
            </a:r>
          </a:p>
          <a:p>
            <a:pPr marL="285750" indent="-285750">
              <a:lnSpc>
                <a:spcPts val="2096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200+ active users organization-wide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B3246F-A29A-5EFB-C923-9EFBAAEEBADE}"/>
              </a:ext>
            </a:extLst>
          </p:cNvPr>
          <p:cNvSpPr/>
          <p:nvPr/>
        </p:nvSpPr>
        <p:spPr>
          <a:xfrm>
            <a:off x="-13447" y="-13447"/>
            <a:ext cx="18301447" cy="103138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40300" y="2699772"/>
          <a:ext cx="16407400" cy="4658748"/>
        </p:xfrm>
        <a:graphic>
          <a:graphicData uri="http://schemas.openxmlformats.org/drawingml/2006/table">
            <a:tbl>
              <a:tblPr/>
              <a:tblGrid>
                <a:gridCol w="410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6811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1D3E73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DEPARTEMENT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1D3E73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HOURLY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1D3E73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HOUR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1D3E73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811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$14.400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811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Marketing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$9.600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693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Strategy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$12.400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811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Project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$13.600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811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Total Estimated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b="1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$50.000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4325676" y="1173838"/>
            <a:ext cx="3022024" cy="676828"/>
            <a:chOff x="0" y="0"/>
            <a:chExt cx="795924" cy="1782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5924" cy="178259"/>
            </a:xfrm>
            <a:custGeom>
              <a:avLst/>
              <a:gdLst/>
              <a:ahLst/>
              <a:cxnLst/>
              <a:rect l="l" t="t" r="r" b="b"/>
              <a:pathLst>
                <a:path w="795924" h="178259">
                  <a:moveTo>
                    <a:pt x="0" y="0"/>
                  </a:moveTo>
                  <a:lnTo>
                    <a:pt x="795924" y="0"/>
                  </a:lnTo>
                  <a:lnTo>
                    <a:pt x="795924" y="178259"/>
                  </a:lnTo>
                  <a:lnTo>
                    <a:pt x="0" y="1782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795924" cy="235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627870"/>
            <a:ext cx="18288000" cy="1318260"/>
            <a:chOff x="0" y="0"/>
            <a:chExt cx="4816593" cy="3471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347196"/>
            </a:xfrm>
            <a:custGeom>
              <a:avLst/>
              <a:gdLst/>
              <a:ahLst/>
              <a:cxnLst/>
              <a:rect l="l" t="t" r="r" b="b"/>
              <a:pathLst>
                <a:path w="4816592" h="347196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325606"/>
                  </a:lnTo>
                  <a:cubicBezTo>
                    <a:pt x="4816592" y="337530"/>
                    <a:pt x="4806926" y="347196"/>
                    <a:pt x="4795002" y="347196"/>
                  </a:cubicBezTo>
                  <a:lnTo>
                    <a:pt x="21590" y="347196"/>
                  </a:lnTo>
                  <a:cubicBezTo>
                    <a:pt x="15864" y="347196"/>
                    <a:pt x="10372" y="344921"/>
                    <a:pt x="6324" y="340872"/>
                  </a:cubicBezTo>
                  <a:cubicBezTo>
                    <a:pt x="2275" y="336824"/>
                    <a:pt x="0" y="331332"/>
                    <a:pt x="0" y="325606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816593" cy="404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085850"/>
            <a:ext cx="6998047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5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Cost</a:t>
            </a:r>
            <a:endParaRPr lang="en-US" sz="6399" b="1" dirty="0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546200" y="1251504"/>
            <a:ext cx="2580977" cy="46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8">
                <a:solidFill>
                  <a:srgbClr val="1D3E7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Estimated Budget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0300" y="8006222"/>
            <a:ext cx="13051402" cy="65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7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Strategic budget allocation involves analyzing and prioritizing development, marketing, and ongoing improvements to maximize impact. The focus is on efficiency and effectiveness, with a calculated investment in areas that contribute to project success and growth.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04C0B-90C0-A3C6-2B54-3A161B1C0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317095-C91B-25ED-FF14-9C8DDB877A2B}"/>
              </a:ext>
            </a:extLst>
          </p:cNvPr>
          <p:cNvGrpSpPr/>
          <p:nvPr/>
        </p:nvGrpSpPr>
        <p:grpSpPr>
          <a:xfrm>
            <a:off x="1915698" y="6048502"/>
            <a:ext cx="3185214" cy="2052487"/>
            <a:chOff x="0" y="0"/>
            <a:chExt cx="812800" cy="52375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B209CC-C060-37F4-972D-E455F70657FC}"/>
                </a:ext>
              </a:extLst>
            </p:cNvPr>
            <p:cNvSpPr/>
            <p:nvPr/>
          </p:nvSpPr>
          <p:spPr>
            <a:xfrm>
              <a:off x="0" y="0"/>
              <a:ext cx="812800" cy="523752"/>
            </a:xfrm>
            <a:custGeom>
              <a:avLst/>
              <a:gdLst/>
              <a:ahLst/>
              <a:cxnLst/>
              <a:rect l="l" t="t" r="r" b="b"/>
              <a:pathLst>
                <a:path w="812800" h="52375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96752"/>
                  </a:lnTo>
                  <a:cubicBezTo>
                    <a:pt x="812800" y="466892"/>
                    <a:pt x="755940" y="523752"/>
                    <a:pt x="685800" y="523752"/>
                  </a:cubicBezTo>
                  <a:lnTo>
                    <a:pt x="127000" y="523752"/>
                  </a:lnTo>
                  <a:cubicBezTo>
                    <a:pt x="93318" y="523752"/>
                    <a:pt x="61015" y="510372"/>
                    <a:pt x="37197" y="486554"/>
                  </a:cubicBezTo>
                  <a:cubicBezTo>
                    <a:pt x="13380" y="462737"/>
                    <a:pt x="0" y="430434"/>
                    <a:pt x="0" y="39675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1D3E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7F7B42-5DD7-BC1A-92DC-2F8C7279583F}"/>
                </a:ext>
              </a:extLst>
            </p:cNvPr>
            <p:cNvSpPr txBox="1"/>
            <p:nvPr/>
          </p:nvSpPr>
          <p:spPr>
            <a:xfrm>
              <a:off x="0" y="-38100"/>
              <a:ext cx="812800" cy="5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93D443B-2953-CE4E-128C-99F1CB03523A}"/>
              </a:ext>
            </a:extLst>
          </p:cNvPr>
          <p:cNvGrpSpPr/>
          <p:nvPr/>
        </p:nvGrpSpPr>
        <p:grpSpPr>
          <a:xfrm>
            <a:off x="7428398" y="6048502"/>
            <a:ext cx="3185214" cy="2052487"/>
            <a:chOff x="0" y="0"/>
            <a:chExt cx="812800" cy="52375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6FE094-F102-36DB-530B-87773F3125E0}"/>
                </a:ext>
              </a:extLst>
            </p:cNvPr>
            <p:cNvSpPr/>
            <p:nvPr/>
          </p:nvSpPr>
          <p:spPr>
            <a:xfrm>
              <a:off x="0" y="0"/>
              <a:ext cx="812800" cy="523752"/>
            </a:xfrm>
            <a:custGeom>
              <a:avLst/>
              <a:gdLst/>
              <a:ahLst/>
              <a:cxnLst/>
              <a:rect l="l" t="t" r="r" b="b"/>
              <a:pathLst>
                <a:path w="812800" h="52375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96752"/>
                  </a:lnTo>
                  <a:cubicBezTo>
                    <a:pt x="812800" y="466892"/>
                    <a:pt x="755940" y="523752"/>
                    <a:pt x="685800" y="523752"/>
                  </a:cubicBezTo>
                  <a:lnTo>
                    <a:pt x="127000" y="523752"/>
                  </a:lnTo>
                  <a:cubicBezTo>
                    <a:pt x="93318" y="523752"/>
                    <a:pt x="61015" y="510372"/>
                    <a:pt x="37197" y="486554"/>
                  </a:cubicBezTo>
                  <a:cubicBezTo>
                    <a:pt x="13380" y="462737"/>
                    <a:pt x="0" y="430434"/>
                    <a:pt x="0" y="39675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1D3E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D68AEC0-E525-6F4B-5B7C-8050D86751E6}"/>
                </a:ext>
              </a:extLst>
            </p:cNvPr>
            <p:cNvSpPr txBox="1"/>
            <p:nvPr/>
          </p:nvSpPr>
          <p:spPr>
            <a:xfrm>
              <a:off x="0" y="-38100"/>
              <a:ext cx="812800" cy="5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05A894C-41D7-F514-43B1-83F52E5ECB11}"/>
              </a:ext>
            </a:extLst>
          </p:cNvPr>
          <p:cNvGrpSpPr/>
          <p:nvPr/>
        </p:nvGrpSpPr>
        <p:grpSpPr>
          <a:xfrm>
            <a:off x="12822344" y="6048502"/>
            <a:ext cx="3185214" cy="2052487"/>
            <a:chOff x="0" y="0"/>
            <a:chExt cx="812800" cy="52375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6492A2C-B9F2-BD20-82E1-F21BD89A3AAB}"/>
                </a:ext>
              </a:extLst>
            </p:cNvPr>
            <p:cNvSpPr/>
            <p:nvPr/>
          </p:nvSpPr>
          <p:spPr>
            <a:xfrm>
              <a:off x="0" y="0"/>
              <a:ext cx="812800" cy="523752"/>
            </a:xfrm>
            <a:custGeom>
              <a:avLst/>
              <a:gdLst/>
              <a:ahLst/>
              <a:cxnLst/>
              <a:rect l="l" t="t" r="r" b="b"/>
              <a:pathLst>
                <a:path w="812800" h="52375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96752"/>
                  </a:lnTo>
                  <a:cubicBezTo>
                    <a:pt x="812800" y="466892"/>
                    <a:pt x="755940" y="523752"/>
                    <a:pt x="685800" y="523752"/>
                  </a:cubicBezTo>
                  <a:lnTo>
                    <a:pt x="127000" y="523752"/>
                  </a:lnTo>
                  <a:cubicBezTo>
                    <a:pt x="93318" y="523752"/>
                    <a:pt x="61015" y="510372"/>
                    <a:pt x="37197" y="486554"/>
                  </a:cubicBezTo>
                  <a:cubicBezTo>
                    <a:pt x="13380" y="462737"/>
                    <a:pt x="0" y="430434"/>
                    <a:pt x="0" y="39675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1D3E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E59ECB6-7195-2253-0622-2920291B6531}"/>
                </a:ext>
              </a:extLst>
            </p:cNvPr>
            <p:cNvSpPr txBox="1"/>
            <p:nvPr/>
          </p:nvSpPr>
          <p:spPr>
            <a:xfrm>
              <a:off x="0" y="-38100"/>
              <a:ext cx="812800" cy="5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3156E69-CD0E-9E81-6789-4AD89401B7C6}"/>
              </a:ext>
            </a:extLst>
          </p:cNvPr>
          <p:cNvGrpSpPr/>
          <p:nvPr/>
        </p:nvGrpSpPr>
        <p:grpSpPr>
          <a:xfrm>
            <a:off x="14768" y="-632059"/>
            <a:ext cx="18273232" cy="3362325"/>
            <a:chOff x="0" y="0"/>
            <a:chExt cx="4812703" cy="885551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91FF73E-24B7-0BC1-1888-18C519C4FA9F}"/>
                </a:ext>
              </a:extLst>
            </p:cNvPr>
            <p:cNvSpPr/>
            <p:nvPr/>
          </p:nvSpPr>
          <p:spPr>
            <a:xfrm>
              <a:off x="0" y="0"/>
              <a:ext cx="4812703" cy="885551"/>
            </a:xfrm>
            <a:custGeom>
              <a:avLst/>
              <a:gdLst/>
              <a:ahLst/>
              <a:cxnLst/>
              <a:rect l="l" t="t" r="r" b="b"/>
              <a:pathLst>
                <a:path w="4812703" h="885551">
                  <a:moveTo>
                    <a:pt x="21607" y="0"/>
                  </a:moveTo>
                  <a:lnTo>
                    <a:pt x="4791096" y="0"/>
                  </a:lnTo>
                  <a:cubicBezTo>
                    <a:pt x="4803029" y="0"/>
                    <a:pt x="4812703" y="9674"/>
                    <a:pt x="4812703" y="21607"/>
                  </a:cubicBezTo>
                  <a:lnTo>
                    <a:pt x="4812703" y="863943"/>
                  </a:lnTo>
                  <a:cubicBezTo>
                    <a:pt x="4812703" y="875877"/>
                    <a:pt x="4803029" y="885551"/>
                    <a:pt x="4791096" y="885551"/>
                  </a:cubicBezTo>
                  <a:lnTo>
                    <a:pt x="21607" y="885551"/>
                  </a:lnTo>
                  <a:cubicBezTo>
                    <a:pt x="9674" y="885551"/>
                    <a:pt x="0" y="875877"/>
                    <a:pt x="0" y="863943"/>
                  </a:cubicBezTo>
                  <a:lnTo>
                    <a:pt x="0" y="21607"/>
                  </a:lnTo>
                  <a:cubicBezTo>
                    <a:pt x="0" y="9674"/>
                    <a:pt x="9674" y="0"/>
                    <a:pt x="21607" y="0"/>
                  </a:cubicBezTo>
                  <a:close/>
                </a:path>
              </a:pathLst>
            </a:custGeom>
            <a:solidFill>
              <a:srgbClr val="3A6B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1F41148-8DB4-7980-3580-5E150920A278}"/>
                </a:ext>
              </a:extLst>
            </p:cNvPr>
            <p:cNvSpPr txBox="1"/>
            <p:nvPr/>
          </p:nvSpPr>
          <p:spPr>
            <a:xfrm>
              <a:off x="0" y="-57150"/>
              <a:ext cx="4812703" cy="942701"/>
            </a:xfrm>
            <a:prstGeom prst="rect">
              <a:avLst/>
            </a:prstGeom>
            <a:solidFill>
              <a:srgbClr val="3A6BB4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E92A459-E8BD-39C3-049D-ED3CEB906B39}"/>
              </a:ext>
            </a:extLst>
          </p:cNvPr>
          <p:cNvSpPr txBox="1"/>
          <p:nvPr/>
        </p:nvSpPr>
        <p:spPr>
          <a:xfrm>
            <a:off x="1028700" y="1057275"/>
            <a:ext cx="1217845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50" b="1" dirty="0">
                <a:solidFill>
                  <a:srgbClr val="FFFFFF"/>
                </a:solidFill>
                <a:latin typeface="Montserrat Semi-Bold"/>
                <a:sym typeface="Montserrat Semi-Bold"/>
              </a:rPr>
              <a:t>Next Steps</a:t>
            </a:r>
            <a:endParaRPr lang="en-US" dirty="0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5E17667-F1CD-3EF2-B9D4-8238B5B3BC38}"/>
              </a:ext>
            </a:extLst>
          </p:cNvPr>
          <p:cNvSpPr txBox="1"/>
          <p:nvPr/>
        </p:nvSpPr>
        <p:spPr>
          <a:xfrm>
            <a:off x="2122867" y="4320224"/>
            <a:ext cx="2783110" cy="93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D3E73"/>
                </a:solidFill>
                <a:latin typeface="Poppins Semi-Bold"/>
                <a:cs typeface="Poppins Semi-Bold"/>
                <a:sym typeface="Poppins Semi-Bold"/>
              </a:rPr>
              <a:t>Technical Discovery</a:t>
            </a:r>
            <a:endParaRPr lang="en-US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440A9FF-F8DD-8236-C10B-EED64FCA2E68}"/>
              </a:ext>
            </a:extLst>
          </p:cNvPr>
          <p:cNvSpPr txBox="1"/>
          <p:nvPr/>
        </p:nvSpPr>
        <p:spPr>
          <a:xfrm>
            <a:off x="2115723" y="5446993"/>
            <a:ext cx="2783110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6"/>
              </a:lnSpc>
            </a:pPr>
            <a:r>
              <a:rPr lang="en-US" sz="1450" dirty="0">
                <a:latin typeface="Open Sans"/>
                <a:ea typeface="Open Sans"/>
                <a:cs typeface="Open Sans"/>
              </a:rPr>
              <a:t>Weeks 1-2</a:t>
            </a:r>
            <a:endParaRPr lang="en-US" dirty="0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DA6D9367-255B-2655-5D15-270199A6AA52}"/>
              </a:ext>
            </a:extLst>
          </p:cNvPr>
          <p:cNvSpPr txBox="1"/>
          <p:nvPr/>
        </p:nvSpPr>
        <p:spPr>
          <a:xfrm>
            <a:off x="2122867" y="6369972"/>
            <a:ext cx="2774236" cy="1303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Site visit to Guelph facility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Rockwell </a:t>
            </a:r>
            <a:r>
              <a:rPr lang="en-US" sz="145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PlantPAx</a:t>
            </a: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integration assessment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Data readiness evaluation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74D3026-3764-80C6-5791-85404ADCC695}"/>
              </a:ext>
            </a:extLst>
          </p:cNvPr>
          <p:cNvSpPr txBox="1"/>
          <p:nvPr/>
        </p:nvSpPr>
        <p:spPr>
          <a:xfrm>
            <a:off x="7199798" y="4320224"/>
            <a:ext cx="3642414" cy="93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D3E73"/>
                </a:solidFill>
                <a:latin typeface="Poppins Semi-Bold"/>
                <a:cs typeface="Poppins Semi-Bold"/>
              </a:rPr>
              <a:t>Business Case Refinement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9FCD2BE-67CA-7FC4-7E63-A5620190E237}"/>
              </a:ext>
            </a:extLst>
          </p:cNvPr>
          <p:cNvSpPr txBox="1"/>
          <p:nvPr/>
        </p:nvSpPr>
        <p:spPr>
          <a:xfrm>
            <a:off x="7635567" y="5446993"/>
            <a:ext cx="2783110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6"/>
              </a:lnSpc>
            </a:pPr>
            <a:r>
              <a:rPr lang="en-US" sz="15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Weeks 3-4</a:t>
            </a:r>
            <a:endParaRPr lang="en-US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FAD8E52-91C3-4140-E359-B8DA4807A258}"/>
              </a:ext>
            </a:extLst>
          </p:cNvPr>
          <p:cNvSpPr txBox="1"/>
          <p:nvPr/>
        </p:nvSpPr>
        <p:spPr>
          <a:xfrm>
            <a:off x="12822344" y="4548824"/>
            <a:ext cx="3185214" cy="47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dirty="0">
                <a:solidFill>
                  <a:srgbClr val="1D3E73"/>
                </a:solidFill>
                <a:latin typeface="Poppins Semi-Bold"/>
                <a:cs typeface="Poppins Semi-Bold"/>
                <a:sym typeface="Poppins Semi-Bold"/>
              </a:rPr>
              <a:t>Pilot Proposal</a:t>
            </a:r>
            <a:endParaRPr lang="en-US" dirty="0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964FC18-2E8C-448A-EB48-4809D3AC85C2}"/>
              </a:ext>
            </a:extLst>
          </p:cNvPr>
          <p:cNvSpPr txBox="1"/>
          <p:nvPr/>
        </p:nvSpPr>
        <p:spPr>
          <a:xfrm>
            <a:off x="13022369" y="5446993"/>
            <a:ext cx="2783110" cy="25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6"/>
              </a:lnSpc>
            </a:pPr>
            <a:r>
              <a:rPr lang="en-US" sz="15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Week 5</a:t>
            </a:r>
            <a:endParaRPr lang="en-US" dirty="0"/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8DAD5480-FEA9-E8CC-DF8B-B814759B9F6E}"/>
              </a:ext>
            </a:extLst>
          </p:cNvPr>
          <p:cNvSpPr txBox="1"/>
          <p:nvPr/>
        </p:nvSpPr>
        <p:spPr>
          <a:xfrm>
            <a:off x="7635567" y="6369972"/>
            <a:ext cx="2774236" cy="1303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Baseline metric collection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ROI model </a:t>
            </a:r>
            <a:r>
              <a:rPr lang="en-US" sz="145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customatization</a:t>
            </a: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to Sleeman specifics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Stakeholder interviews</a:t>
            </a: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0BEEC7D8-6D85-8C7C-2B52-9B57B66DF8AB}"/>
              </a:ext>
            </a:extLst>
          </p:cNvPr>
          <p:cNvSpPr txBox="1"/>
          <p:nvPr/>
        </p:nvSpPr>
        <p:spPr>
          <a:xfrm>
            <a:off x="13029512" y="6369972"/>
            <a:ext cx="2774236" cy="968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5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Detailes</a:t>
            </a: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statement of work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Fixed-price pilot engagement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5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Success criteria definition</a:t>
            </a:r>
          </a:p>
        </p:txBody>
      </p:sp>
    </p:spTree>
    <p:extLst>
      <p:ext uri="{BB962C8B-B14F-4D97-AF65-F5344CB8AC3E}">
        <p14:creationId xmlns:p14="http://schemas.microsoft.com/office/powerpoint/2010/main" val="38681208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147D1FBAA9EB438C1FE07E8A679CA8" ma:contentTypeVersion="19" ma:contentTypeDescription="Create a new document." ma:contentTypeScope="" ma:versionID="55f5b2a7d1a52f72e935d061ce9c1b0c">
  <xsd:schema xmlns:xsd="http://www.w3.org/2001/XMLSchema" xmlns:xs="http://www.w3.org/2001/XMLSchema" xmlns:p="http://schemas.microsoft.com/office/2006/metadata/properties" xmlns:ns2="2393dbd5-07f6-4dc9-a289-1bd5a0cb3b5b" xmlns:ns3="61021d9c-cf72-4d8c-aa3f-4cc08deb54f4" targetNamespace="http://schemas.microsoft.com/office/2006/metadata/properties" ma:root="true" ma:fieldsID="30fad82cc1ee72e568fb6ba8354d8954" ns2:_="" ns3:_="">
    <xsd:import namespace="2393dbd5-07f6-4dc9-a289-1bd5a0cb3b5b"/>
    <xsd:import namespace="61021d9c-cf72-4d8c-aa3f-4cc08deb54f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93dbd5-07f6-4dc9-a289-1bd5a0cb3b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2fc16856-e189-4a3b-8161-e250a52827ed}" ma:internalName="TaxCatchAll" ma:showField="CatchAllData" ma:web="2393dbd5-07f6-4dc9-a289-1bd5a0cb3b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021d9c-cf72-4d8c-aa3f-4cc08deb54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Time" ma:index="18" nillable="true" ma:displayName="Time" ma:format="DateTime" ma:internalName="Time">
      <xsd:simpleType>
        <xsd:restriction base="dms:DateTime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f2440888-3de8-406a-bde4-d1fed934c9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ime xmlns="61021d9c-cf72-4d8c-aa3f-4cc08deb54f4" xsi:nil="true"/>
    <lcf76f155ced4ddcb4097134ff3c332f xmlns="61021d9c-cf72-4d8c-aa3f-4cc08deb54f4">
      <Terms xmlns="http://schemas.microsoft.com/office/infopath/2007/PartnerControls"/>
    </lcf76f155ced4ddcb4097134ff3c332f>
    <TaxCatchAll xmlns="2393dbd5-07f6-4dc9-a289-1bd5a0cb3b5b" xsi:nil="true"/>
  </documentManagement>
</p:properties>
</file>

<file path=customXml/itemProps1.xml><?xml version="1.0" encoding="utf-8"?>
<ds:datastoreItem xmlns:ds="http://schemas.openxmlformats.org/officeDocument/2006/customXml" ds:itemID="{CAC19DE4-0384-4033-8386-E4D513B576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50FDA7-65A1-48E7-9281-B8E515FD9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93dbd5-07f6-4dc9-a289-1bd5a0cb3b5b"/>
    <ds:schemaRef ds:uri="61021d9c-cf72-4d8c-aa3f-4cc08deb54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8B0F56-5204-4979-B08B-C4D158FA6428}">
  <ds:schemaRefs>
    <ds:schemaRef ds:uri="2393dbd5-07f6-4dc9-a289-1bd5a0cb3b5b"/>
    <ds:schemaRef ds:uri="61021d9c-cf72-4d8c-aa3f-4cc08deb54f4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574</Words>
  <Application>Microsoft Macintosh PowerPoint</Application>
  <PresentationFormat>Custom</PresentationFormat>
  <Paragraphs>136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Montserrat Bold</vt:lpstr>
      <vt:lpstr>Montserrat</vt:lpstr>
      <vt:lpstr>Calibri Light</vt:lpstr>
      <vt:lpstr>Open Sans Bold</vt:lpstr>
      <vt:lpstr>Montserrat Semi-Bold</vt:lpstr>
      <vt:lpstr>Calibri</vt:lpstr>
      <vt:lpstr>Source Sans Pro</vt:lpstr>
      <vt:lpstr>Roboto Slab</vt:lpstr>
      <vt:lpstr>Arial</vt:lpstr>
      <vt:lpstr>-apple-system</vt:lpstr>
      <vt:lpstr>Poppins Light</vt:lpstr>
      <vt:lpstr>Roboto</vt:lpstr>
      <vt:lpstr>Poppins Semi-Bold</vt:lpstr>
      <vt:lpstr>Open Sans</vt:lpstr>
      <vt:lpstr>Open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Bold Modern Education Project Proposal Presentation</dc:title>
  <cp:lastModifiedBy>Diostenes De La Hoz</cp:lastModifiedBy>
  <cp:revision>488</cp:revision>
  <dcterms:created xsi:type="dcterms:W3CDTF">2006-08-16T00:00:00Z</dcterms:created>
  <dcterms:modified xsi:type="dcterms:W3CDTF">2025-12-02T17:07:03Z</dcterms:modified>
  <dc:identifier>DAG6S9m3V3A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0x01010057147D1FBAA9EB438C1FE07E8A679CA8</vt:lpwstr>
  </property>
  <property fmtid="{D5CDD505-2E9C-101B-9397-08002B2CF9AE}" pid="3" name="MediaServiceImageTags">
    <vt:lpwstr/>
  </property>
</Properties>
</file>